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8" r:id="rId4"/>
    <p:sldId id="269" r:id="rId5"/>
    <p:sldId id="270" r:id="rId6"/>
    <p:sldId id="279" r:id="rId7"/>
    <p:sldId id="272" r:id="rId8"/>
    <p:sldId id="273" r:id="rId9"/>
    <p:sldId id="274" r:id="rId10"/>
    <p:sldId id="275" r:id="rId11"/>
    <p:sldId id="276" r:id="rId12"/>
    <p:sldId id="277" r:id="rId13"/>
    <p:sldId id="278" r:id="rId14"/>
    <p:sldId id="261" r:id="rId15"/>
    <p:sldId id="26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19894-C44F-605D-EDAD-0EE1363A1B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2E9F1C-759A-BF6D-53B5-6F7E77D6D3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906685-6730-E95A-5E5B-2F09B0716B69}"/>
              </a:ext>
            </a:extLst>
          </p:cNvPr>
          <p:cNvSpPr>
            <a:spLocks noGrp="1"/>
          </p:cNvSpPr>
          <p:nvPr>
            <p:ph type="dt" sz="half" idx="10"/>
          </p:nvPr>
        </p:nvSpPr>
        <p:spPr/>
        <p:txBody>
          <a:bodyPr/>
          <a:lstStyle/>
          <a:p>
            <a:fld id="{7E74D653-9881-4040-8511-DE17C0A83CAE}" type="datetimeFigureOut">
              <a:rPr lang="en-US" smtClean="0"/>
              <a:t>6/11/2024</a:t>
            </a:fld>
            <a:endParaRPr lang="en-US"/>
          </a:p>
        </p:txBody>
      </p:sp>
      <p:sp>
        <p:nvSpPr>
          <p:cNvPr id="5" name="Footer Placeholder 4">
            <a:extLst>
              <a:ext uri="{FF2B5EF4-FFF2-40B4-BE49-F238E27FC236}">
                <a16:creationId xmlns:a16="http://schemas.microsoft.com/office/drawing/2014/main" id="{691F5A1E-5691-2043-DF9E-E52F69FFC3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A3E4FC-1BE3-3068-3A7C-C6CB6E2F4DC2}"/>
              </a:ext>
            </a:extLst>
          </p:cNvPr>
          <p:cNvSpPr>
            <a:spLocks noGrp="1"/>
          </p:cNvSpPr>
          <p:nvPr>
            <p:ph type="sldNum" sz="quarter" idx="12"/>
          </p:nvPr>
        </p:nvSpPr>
        <p:spPr/>
        <p:txBody>
          <a:bodyPr/>
          <a:lstStyle/>
          <a:p>
            <a:fld id="{4831B33B-5B91-429F-BDDC-A2C2AC46454D}" type="slidenum">
              <a:rPr lang="en-US" smtClean="0"/>
              <a:t>‹#›</a:t>
            </a:fld>
            <a:endParaRPr lang="en-US"/>
          </a:p>
        </p:txBody>
      </p:sp>
    </p:spTree>
    <p:extLst>
      <p:ext uri="{BB962C8B-B14F-4D97-AF65-F5344CB8AC3E}">
        <p14:creationId xmlns:p14="http://schemas.microsoft.com/office/powerpoint/2010/main" val="3775426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77611-F41D-959D-3E1F-65681A05EE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9F71BA-A9FF-0523-D8E7-4918E8A95D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E24F78-3BA5-9CBB-2B63-B52C6FA17519}"/>
              </a:ext>
            </a:extLst>
          </p:cNvPr>
          <p:cNvSpPr>
            <a:spLocks noGrp="1"/>
          </p:cNvSpPr>
          <p:nvPr>
            <p:ph type="dt" sz="half" idx="10"/>
          </p:nvPr>
        </p:nvSpPr>
        <p:spPr/>
        <p:txBody>
          <a:bodyPr/>
          <a:lstStyle/>
          <a:p>
            <a:fld id="{7E74D653-9881-4040-8511-DE17C0A83CAE}" type="datetimeFigureOut">
              <a:rPr lang="en-US" smtClean="0"/>
              <a:t>6/11/2024</a:t>
            </a:fld>
            <a:endParaRPr lang="en-US"/>
          </a:p>
        </p:txBody>
      </p:sp>
      <p:sp>
        <p:nvSpPr>
          <p:cNvPr id="5" name="Footer Placeholder 4">
            <a:extLst>
              <a:ext uri="{FF2B5EF4-FFF2-40B4-BE49-F238E27FC236}">
                <a16:creationId xmlns:a16="http://schemas.microsoft.com/office/drawing/2014/main" id="{F4258A5D-953F-DDFC-DBD5-945CC3ADC9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F5775B-8D95-7FFE-1BCB-02DB64C1C51F}"/>
              </a:ext>
            </a:extLst>
          </p:cNvPr>
          <p:cNvSpPr>
            <a:spLocks noGrp="1"/>
          </p:cNvSpPr>
          <p:nvPr>
            <p:ph type="sldNum" sz="quarter" idx="12"/>
          </p:nvPr>
        </p:nvSpPr>
        <p:spPr/>
        <p:txBody>
          <a:bodyPr/>
          <a:lstStyle/>
          <a:p>
            <a:fld id="{4831B33B-5B91-429F-BDDC-A2C2AC46454D}" type="slidenum">
              <a:rPr lang="en-US" smtClean="0"/>
              <a:t>‹#›</a:t>
            </a:fld>
            <a:endParaRPr lang="en-US"/>
          </a:p>
        </p:txBody>
      </p:sp>
    </p:spTree>
    <p:extLst>
      <p:ext uri="{BB962C8B-B14F-4D97-AF65-F5344CB8AC3E}">
        <p14:creationId xmlns:p14="http://schemas.microsoft.com/office/powerpoint/2010/main" val="3688953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32AD59-C8A2-0CB2-EFB6-AAD465A82B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2181C1-FEB7-FDA8-FE81-A936DCA058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E76822-4992-E7A2-5B0B-CD6FBC825518}"/>
              </a:ext>
            </a:extLst>
          </p:cNvPr>
          <p:cNvSpPr>
            <a:spLocks noGrp="1"/>
          </p:cNvSpPr>
          <p:nvPr>
            <p:ph type="dt" sz="half" idx="10"/>
          </p:nvPr>
        </p:nvSpPr>
        <p:spPr/>
        <p:txBody>
          <a:bodyPr/>
          <a:lstStyle/>
          <a:p>
            <a:fld id="{7E74D653-9881-4040-8511-DE17C0A83CAE}" type="datetimeFigureOut">
              <a:rPr lang="en-US" smtClean="0"/>
              <a:t>6/11/2024</a:t>
            </a:fld>
            <a:endParaRPr lang="en-US"/>
          </a:p>
        </p:txBody>
      </p:sp>
      <p:sp>
        <p:nvSpPr>
          <p:cNvPr id="5" name="Footer Placeholder 4">
            <a:extLst>
              <a:ext uri="{FF2B5EF4-FFF2-40B4-BE49-F238E27FC236}">
                <a16:creationId xmlns:a16="http://schemas.microsoft.com/office/drawing/2014/main" id="{12E69998-C189-F32A-98CE-6825CE4732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97641F-4B74-2777-40FD-414B1EACD0F0}"/>
              </a:ext>
            </a:extLst>
          </p:cNvPr>
          <p:cNvSpPr>
            <a:spLocks noGrp="1"/>
          </p:cNvSpPr>
          <p:nvPr>
            <p:ph type="sldNum" sz="quarter" idx="12"/>
          </p:nvPr>
        </p:nvSpPr>
        <p:spPr/>
        <p:txBody>
          <a:bodyPr/>
          <a:lstStyle/>
          <a:p>
            <a:fld id="{4831B33B-5B91-429F-BDDC-A2C2AC46454D}" type="slidenum">
              <a:rPr lang="en-US" smtClean="0"/>
              <a:t>‹#›</a:t>
            </a:fld>
            <a:endParaRPr lang="en-US"/>
          </a:p>
        </p:txBody>
      </p:sp>
    </p:spTree>
    <p:extLst>
      <p:ext uri="{BB962C8B-B14F-4D97-AF65-F5344CB8AC3E}">
        <p14:creationId xmlns:p14="http://schemas.microsoft.com/office/powerpoint/2010/main" val="2529327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DAEA3-9F68-5483-22A4-127D466C70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F968F5-CAC5-DF21-FC30-81AEE49064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F2B361-4055-4284-6DD8-6DE8509BC5FB}"/>
              </a:ext>
            </a:extLst>
          </p:cNvPr>
          <p:cNvSpPr>
            <a:spLocks noGrp="1"/>
          </p:cNvSpPr>
          <p:nvPr>
            <p:ph type="dt" sz="half" idx="10"/>
          </p:nvPr>
        </p:nvSpPr>
        <p:spPr/>
        <p:txBody>
          <a:bodyPr/>
          <a:lstStyle/>
          <a:p>
            <a:fld id="{7E74D653-9881-4040-8511-DE17C0A83CAE}" type="datetimeFigureOut">
              <a:rPr lang="en-US" smtClean="0"/>
              <a:t>6/11/2024</a:t>
            </a:fld>
            <a:endParaRPr lang="en-US"/>
          </a:p>
        </p:txBody>
      </p:sp>
      <p:sp>
        <p:nvSpPr>
          <p:cNvPr id="5" name="Footer Placeholder 4">
            <a:extLst>
              <a:ext uri="{FF2B5EF4-FFF2-40B4-BE49-F238E27FC236}">
                <a16:creationId xmlns:a16="http://schemas.microsoft.com/office/drawing/2014/main" id="{CA073270-25AB-7953-5178-B1EE25F33F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6A46CC-2456-F58E-6FB3-54EB3B59F1CE}"/>
              </a:ext>
            </a:extLst>
          </p:cNvPr>
          <p:cNvSpPr>
            <a:spLocks noGrp="1"/>
          </p:cNvSpPr>
          <p:nvPr>
            <p:ph type="sldNum" sz="quarter" idx="12"/>
          </p:nvPr>
        </p:nvSpPr>
        <p:spPr/>
        <p:txBody>
          <a:bodyPr/>
          <a:lstStyle/>
          <a:p>
            <a:fld id="{4831B33B-5B91-429F-BDDC-A2C2AC46454D}" type="slidenum">
              <a:rPr lang="en-US" smtClean="0"/>
              <a:t>‹#›</a:t>
            </a:fld>
            <a:endParaRPr lang="en-US"/>
          </a:p>
        </p:txBody>
      </p:sp>
    </p:spTree>
    <p:extLst>
      <p:ext uri="{BB962C8B-B14F-4D97-AF65-F5344CB8AC3E}">
        <p14:creationId xmlns:p14="http://schemas.microsoft.com/office/powerpoint/2010/main" val="2184284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47105-9405-791B-EBC8-A70E8794F8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B399AC-1AF1-EB69-4FEA-58299B4BAB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290D66-33A0-27AB-EED2-687DDA6A6A55}"/>
              </a:ext>
            </a:extLst>
          </p:cNvPr>
          <p:cNvSpPr>
            <a:spLocks noGrp="1"/>
          </p:cNvSpPr>
          <p:nvPr>
            <p:ph type="dt" sz="half" idx="10"/>
          </p:nvPr>
        </p:nvSpPr>
        <p:spPr/>
        <p:txBody>
          <a:bodyPr/>
          <a:lstStyle/>
          <a:p>
            <a:fld id="{7E74D653-9881-4040-8511-DE17C0A83CAE}" type="datetimeFigureOut">
              <a:rPr lang="en-US" smtClean="0"/>
              <a:t>6/11/2024</a:t>
            </a:fld>
            <a:endParaRPr lang="en-US"/>
          </a:p>
        </p:txBody>
      </p:sp>
      <p:sp>
        <p:nvSpPr>
          <p:cNvPr id="5" name="Footer Placeholder 4">
            <a:extLst>
              <a:ext uri="{FF2B5EF4-FFF2-40B4-BE49-F238E27FC236}">
                <a16:creationId xmlns:a16="http://schemas.microsoft.com/office/drawing/2014/main" id="{C6A9180F-3292-DF6D-1E87-4F97C5BBE7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C5D16A-578A-2E82-56EC-75BDFCA66786}"/>
              </a:ext>
            </a:extLst>
          </p:cNvPr>
          <p:cNvSpPr>
            <a:spLocks noGrp="1"/>
          </p:cNvSpPr>
          <p:nvPr>
            <p:ph type="sldNum" sz="quarter" idx="12"/>
          </p:nvPr>
        </p:nvSpPr>
        <p:spPr/>
        <p:txBody>
          <a:bodyPr/>
          <a:lstStyle/>
          <a:p>
            <a:fld id="{4831B33B-5B91-429F-BDDC-A2C2AC46454D}" type="slidenum">
              <a:rPr lang="en-US" smtClean="0"/>
              <a:t>‹#›</a:t>
            </a:fld>
            <a:endParaRPr lang="en-US"/>
          </a:p>
        </p:txBody>
      </p:sp>
    </p:spTree>
    <p:extLst>
      <p:ext uri="{BB962C8B-B14F-4D97-AF65-F5344CB8AC3E}">
        <p14:creationId xmlns:p14="http://schemas.microsoft.com/office/powerpoint/2010/main" val="277769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8CB1F-3C0B-A341-407A-7C85FE7D86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8FD7BC-81D3-3C42-D154-388E37BD0C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FB8222-BB8A-62B5-9A24-3A2C1B6A6A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8ECBE4-85C2-16F7-8B9E-074931DC81AF}"/>
              </a:ext>
            </a:extLst>
          </p:cNvPr>
          <p:cNvSpPr>
            <a:spLocks noGrp="1"/>
          </p:cNvSpPr>
          <p:nvPr>
            <p:ph type="dt" sz="half" idx="10"/>
          </p:nvPr>
        </p:nvSpPr>
        <p:spPr/>
        <p:txBody>
          <a:bodyPr/>
          <a:lstStyle/>
          <a:p>
            <a:fld id="{7E74D653-9881-4040-8511-DE17C0A83CAE}" type="datetimeFigureOut">
              <a:rPr lang="en-US" smtClean="0"/>
              <a:t>6/11/2024</a:t>
            </a:fld>
            <a:endParaRPr lang="en-US"/>
          </a:p>
        </p:txBody>
      </p:sp>
      <p:sp>
        <p:nvSpPr>
          <p:cNvPr id="6" name="Footer Placeholder 5">
            <a:extLst>
              <a:ext uri="{FF2B5EF4-FFF2-40B4-BE49-F238E27FC236}">
                <a16:creationId xmlns:a16="http://schemas.microsoft.com/office/drawing/2014/main" id="{AF121AC2-EA60-3A2A-44B7-09FD73216D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CD446C-4AFA-97EF-A8CD-9EEC35895D8D}"/>
              </a:ext>
            </a:extLst>
          </p:cNvPr>
          <p:cNvSpPr>
            <a:spLocks noGrp="1"/>
          </p:cNvSpPr>
          <p:nvPr>
            <p:ph type="sldNum" sz="quarter" idx="12"/>
          </p:nvPr>
        </p:nvSpPr>
        <p:spPr/>
        <p:txBody>
          <a:bodyPr/>
          <a:lstStyle/>
          <a:p>
            <a:fld id="{4831B33B-5B91-429F-BDDC-A2C2AC46454D}" type="slidenum">
              <a:rPr lang="en-US" smtClean="0"/>
              <a:t>‹#›</a:t>
            </a:fld>
            <a:endParaRPr lang="en-US"/>
          </a:p>
        </p:txBody>
      </p:sp>
    </p:spTree>
    <p:extLst>
      <p:ext uri="{BB962C8B-B14F-4D97-AF65-F5344CB8AC3E}">
        <p14:creationId xmlns:p14="http://schemas.microsoft.com/office/powerpoint/2010/main" val="1209628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8FA25-A381-20E1-C65A-1A85B43070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EAB6B6-863F-60A2-5E82-8403FFBA8D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A52785-1DA0-08C5-28BC-64BE335898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6217A3-13D5-AD2A-83E5-7E11DA7EB3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DF572E-97EF-74F5-3077-E0ECC4C515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B3A173-7E08-1F43-A656-5F5163B5A058}"/>
              </a:ext>
            </a:extLst>
          </p:cNvPr>
          <p:cNvSpPr>
            <a:spLocks noGrp="1"/>
          </p:cNvSpPr>
          <p:nvPr>
            <p:ph type="dt" sz="half" idx="10"/>
          </p:nvPr>
        </p:nvSpPr>
        <p:spPr/>
        <p:txBody>
          <a:bodyPr/>
          <a:lstStyle/>
          <a:p>
            <a:fld id="{7E74D653-9881-4040-8511-DE17C0A83CAE}" type="datetimeFigureOut">
              <a:rPr lang="en-US" smtClean="0"/>
              <a:t>6/11/2024</a:t>
            </a:fld>
            <a:endParaRPr lang="en-US"/>
          </a:p>
        </p:txBody>
      </p:sp>
      <p:sp>
        <p:nvSpPr>
          <p:cNvPr id="8" name="Footer Placeholder 7">
            <a:extLst>
              <a:ext uri="{FF2B5EF4-FFF2-40B4-BE49-F238E27FC236}">
                <a16:creationId xmlns:a16="http://schemas.microsoft.com/office/drawing/2014/main" id="{9981ACE7-4B79-448E-E9A1-1AD6D54C32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3B75F5-CE5B-4A76-3AD5-9232B8C7811C}"/>
              </a:ext>
            </a:extLst>
          </p:cNvPr>
          <p:cNvSpPr>
            <a:spLocks noGrp="1"/>
          </p:cNvSpPr>
          <p:nvPr>
            <p:ph type="sldNum" sz="quarter" idx="12"/>
          </p:nvPr>
        </p:nvSpPr>
        <p:spPr/>
        <p:txBody>
          <a:bodyPr/>
          <a:lstStyle/>
          <a:p>
            <a:fld id="{4831B33B-5B91-429F-BDDC-A2C2AC46454D}" type="slidenum">
              <a:rPr lang="en-US" smtClean="0"/>
              <a:t>‹#›</a:t>
            </a:fld>
            <a:endParaRPr lang="en-US"/>
          </a:p>
        </p:txBody>
      </p:sp>
    </p:spTree>
    <p:extLst>
      <p:ext uri="{BB962C8B-B14F-4D97-AF65-F5344CB8AC3E}">
        <p14:creationId xmlns:p14="http://schemas.microsoft.com/office/powerpoint/2010/main" val="1013815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8E674-0D7C-FA90-7DE2-B424D3059F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66207D-2BB4-163E-67D1-123CEA364BF3}"/>
              </a:ext>
            </a:extLst>
          </p:cNvPr>
          <p:cNvSpPr>
            <a:spLocks noGrp="1"/>
          </p:cNvSpPr>
          <p:nvPr>
            <p:ph type="dt" sz="half" idx="10"/>
          </p:nvPr>
        </p:nvSpPr>
        <p:spPr/>
        <p:txBody>
          <a:bodyPr/>
          <a:lstStyle/>
          <a:p>
            <a:fld id="{7E74D653-9881-4040-8511-DE17C0A83CAE}" type="datetimeFigureOut">
              <a:rPr lang="en-US" smtClean="0"/>
              <a:t>6/11/2024</a:t>
            </a:fld>
            <a:endParaRPr lang="en-US"/>
          </a:p>
        </p:txBody>
      </p:sp>
      <p:sp>
        <p:nvSpPr>
          <p:cNvPr id="4" name="Footer Placeholder 3">
            <a:extLst>
              <a:ext uri="{FF2B5EF4-FFF2-40B4-BE49-F238E27FC236}">
                <a16:creationId xmlns:a16="http://schemas.microsoft.com/office/drawing/2014/main" id="{65717AEF-432B-55AC-5733-5503492632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563BF8-3660-0BE9-B112-312EC941568B}"/>
              </a:ext>
            </a:extLst>
          </p:cNvPr>
          <p:cNvSpPr>
            <a:spLocks noGrp="1"/>
          </p:cNvSpPr>
          <p:nvPr>
            <p:ph type="sldNum" sz="quarter" idx="12"/>
          </p:nvPr>
        </p:nvSpPr>
        <p:spPr/>
        <p:txBody>
          <a:bodyPr/>
          <a:lstStyle/>
          <a:p>
            <a:fld id="{4831B33B-5B91-429F-BDDC-A2C2AC46454D}" type="slidenum">
              <a:rPr lang="en-US" smtClean="0"/>
              <a:t>‹#›</a:t>
            </a:fld>
            <a:endParaRPr lang="en-US"/>
          </a:p>
        </p:txBody>
      </p:sp>
    </p:spTree>
    <p:extLst>
      <p:ext uri="{BB962C8B-B14F-4D97-AF65-F5344CB8AC3E}">
        <p14:creationId xmlns:p14="http://schemas.microsoft.com/office/powerpoint/2010/main" val="38790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7A0F42-D402-A2E1-24F2-4122A0596822}"/>
              </a:ext>
            </a:extLst>
          </p:cNvPr>
          <p:cNvSpPr>
            <a:spLocks noGrp="1"/>
          </p:cNvSpPr>
          <p:nvPr>
            <p:ph type="dt" sz="half" idx="10"/>
          </p:nvPr>
        </p:nvSpPr>
        <p:spPr/>
        <p:txBody>
          <a:bodyPr/>
          <a:lstStyle/>
          <a:p>
            <a:fld id="{7E74D653-9881-4040-8511-DE17C0A83CAE}" type="datetimeFigureOut">
              <a:rPr lang="en-US" smtClean="0"/>
              <a:t>6/11/2024</a:t>
            </a:fld>
            <a:endParaRPr lang="en-US"/>
          </a:p>
        </p:txBody>
      </p:sp>
      <p:sp>
        <p:nvSpPr>
          <p:cNvPr id="3" name="Footer Placeholder 2">
            <a:extLst>
              <a:ext uri="{FF2B5EF4-FFF2-40B4-BE49-F238E27FC236}">
                <a16:creationId xmlns:a16="http://schemas.microsoft.com/office/drawing/2014/main" id="{E0CFD31E-1B91-1B64-24EA-6D1DE3F9BF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9DEFCB-A25A-29A1-BCC9-89B8A33C7749}"/>
              </a:ext>
            </a:extLst>
          </p:cNvPr>
          <p:cNvSpPr>
            <a:spLocks noGrp="1"/>
          </p:cNvSpPr>
          <p:nvPr>
            <p:ph type="sldNum" sz="quarter" idx="12"/>
          </p:nvPr>
        </p:nvSpPr>
        <p:spPr/>
        <p:txBody>
          <a:bodyPr/>
          <a:lstStyle/>
          <a:p>
            <a:fld id="{4831B33B-5B91-429F-BDDC-A2C2AC46454D}" type="slidenum">
              <a:rPr lang="en-US" smtClean="0"/>
              <a:t>‹#›</a:t>
            </a:fld>
            <a:endParaRPr lang="en-US"/>
          </a:p>
        </p:txBody>
      </p:sp>
    </p:spTree>
    <p:extLst>
      <p:ext uri="{BB962C8B-B14F-4D97-AF65-F5344CB8AC3E}">
        <p14:creationId xmlns:p14="http://schemas.microsoft.com/office/powerpoint/2010/main" val="3096144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0530B-1E45-70EE-E34A-C04C0D33F6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1E66E1-938F-7C9C-D91F-5DF52DD69C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CA8B00-4A03-31B8-E97F-880504B600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19246B-DF74-B996-6388-E3DED139DE3C}"/>
              </a:ext>
            </a:extLst>
          </p:cNvPr>
          <p:cNvSpPr>
            <a:spLocks noGrp="1"/>
          </p:cNvSpPr>
          <p:nvPr>
            <p:ph type="dt" sz="half" idx="10"/>
          </p:nvPr>
        </p:nvSpPr>
        <p:spPr/>
        <p:txBody>
          <a:bodyPr/>
          <a:lstStyle/>
          <a:p>
            <a:fld id="{7E74D653-9881-4040-8511-DE17C0A83CAE}" type="datetimeFigureOut">
              <a:rPr lang="en-US" smtClean="0"/>
              <a:t>6/11/2024</a:t>
            </a:fld>
            <a:endParaRPr lang="en-US"/>
          </a:p>
        </p:txBody>
      </p:sp>
      <p:sp>
        <p:nvSpPr>
          <p:cNvPr id="6" name="Footer Placeholder 5">
            <a:extLst>
              <a:ext uri="{FF2B5EF4-FFF2-40B4-BE49-F238E27FC236}">
                <a16:creationId xmlns:a16="http://schemas.microsoft.com/office/drawing/2014/main" id="{D4EC7F4C-0CC1-B1A0-FA0B-7CE23FFF4C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D30E13-9F57-398F-92FF-73A37E265DB7}"/>
              </a:ext>
            </a:extLst>
          </p:cNvPr>
          <p:cNvSpPr>
            <a:spLocks noGrp="1"/>
          </p:cNvSpPr>
          <p:nvPr>
            <p:ph type="sldNum" sz="quarter" idx="12"/>
          </p:nvPr>
        </p:nvSpPr>
        <p:spPr/>
        <p:txBody>
          <a:bodyPr/>
          <a:lstStyle/>
          <a:p>
            <a:fld id="{4831B33B-5B91-429F-BDDC-A2C2AC46454D}" type="slidenum">
              <a:rPr lang="en-US" smtClean="0"/>
              <a:t>‹#›</a:t>
            </a:fld>
            <a:endParaRPr lang="en-US"/>
          </a:p>
        </p:txBody>
      </p:sp>
    </p:spTree>
    <p:extLst>
      <p:ext uri="{BB962C8B-B14F-4D97-AF65-F5344CB8AC3E}">
        <p14:creationId xmlns:p14="http://schemas.microsoft.com/office/powerpoint/2010/main" val="146760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6ED27-3020-7F14-39AC-6678964FAF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9E97E9-69C7-5AA2-5852-4AE177A9FB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E24B78-CEAE-7A48-4638-AA5D47CAEF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F41DEA-FC08-FB56-23F6-C478C423A3FE}"/>
              </a:ext>
            </a:extLst>
          </p:cNvPr>
          <p:cNvSpPr>
            <a:spLocks noGrp="1"/>
          </p:cNvSpPr>
          <p:nvPr>
            <p:ph type="dt" sz="half" idx="10"/>
          </p:nvPr>
        </p:nvSpPr>
        <p:spPr/>
        <p:txBody>
          <a:bodyPr/>
          <a:lstStyle/>
          <a:p>
            <a:fld id="{7E74D653-9881-4040-8511-DE17C0A83CAE}" type="datetimeFigureOut">
              <a:rPr lang="en-US" smtClean="0"/>
              <a:t>6/11/2024</a:t>
            </a:fld>
            <a:endParaRPr lang="en-US"/>
          </a:p>
        </p:txBody>
      </p:sp>
      <p:sp>
        <p:nvSpPr>
          <p:cNvPr id="6" name="Footer Placeholder 5">
            <a:extLst>
              <a:ext uri="{FF2B5EF4-FFF2-40B4-BE49-F238E27FC236}">
                <a16:creationId xmlns:a16="http://schemas.microsoft.com/office/drawing/2014/main" id="{61C7D3ED-E30F-EC2C-FF80-81F02651FF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21B94D-3AC3-B384-6481-14F5696C7480}"/>
              </a:ext>
            </a:extLst>
          </p:cNvPr>
          <p:cNvSpPr>
            <a:spLocks noGrp="1"/>
          </p:cNvSpPr>
          <p:nvPr>
            <p:ph type="sldNum" sz="quarter" idx="12"/>
          </p:nvPr>
        </p:nvSpPr>
        <p:spPr/>
        <p:txBody>
          <a:bodyPr/>
          <a:lstStyle/>
          <a:p>
            <a:fld id="{4831B33B-5B91-429F-BDDC-A2C2AC46454D}" type="slidenum">
              <a:rPr lang="en-US" smtClean="0"/>
              <a:t>‹#›</a:t>
            </a:fld>
            <a:endParaRPr lang="en-US"/>
          </a:p>
        </p:txBody>
      </p:sp>
    </p:spTree>
    <p:extLst>
      <p:ext uri="{BB962C8B-B14F-4D97-AF65-F5344CB8AC3E}">
        <p14:creationId xmlns:p14="http://schemas.microsoft.com/office/powerpoint/2010/main" val="2484256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FF386F-7EB9-44F1-C383-6F5191A805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A0A52D-951E-F9D3-489C-3FEC6CBFE7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24FCCD-62A8-7623-D7C9-C4BFBFA33B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74D653-9881-4040-8511-DE17C0A83CAE}" type="datetimeFigureOut">
              <a:rPr lang="en-US" smtClean="0"/>
              <a:t>6/11/2024</a:t>
            </a:fld>
            <a:endParaRPr lang="en-US"/>
          </a:p>
        </p:txBody>
      </p:sp>
      <p:sp>
        <p:nvSpPr>
          <p:cNvPr id="5" name="Footer Placeholder 4">
            <a:extLst>
              <a:ext uri="{FF2B5EF4-FFF2-40B4-BE49-F238E27FC236}">
                <a16:creationId xmlns:a16="http://schemas.microsoft.com/office/drawing/2014/main" id="{3C185BFA-DD29-FB43-C5E2-AF8273016F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8AFB43B-6D42-DF2D-EB14-21A04A9F0C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31B33B-5B91-429F-BDDC-A2C2AC46454D}" type="slidenum">
              <a:rPr lang="en-US" smtClean="0"/>
              <a:t>‹#›</a:t>
            </a:fld>
            <a:endParaRPr lang="en-US"/>
          </a:p>
        </p:txBody>
      </p:sp>
    </p:spTree>
    <p:extLst>
      <p:ext uri="{BB962C8B-B14F-4D97-AF65-F5344CB8AC3E}">
        <p14:creationId xmlns:p14="http://schemas.microsoft.com/office/powerpoint/2010/main" val="475249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95657"/>
            <a:ext cx="9144000" cy="1538242"/>
          </a:xfrm>
        </p:spPr>
        <p:txBody>
          <a:bodyPr anchor="ctr">
            <a:normAutofit/>
          </a:bodyPr>
          <a:lstStyle/>
          <a:p>
            <a:pPr marL="0" marR="0">
              <a:lnSpc>
                <a:spcPct val="150000"/>
              </a:lnSpc>
              <a:spcBef>
                <a:spcPts val="0"/>
              </a:spcBef>
              <a:spcAft>
                <a:spcPts val="0"/>
              </a:spcAft>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Supporting development of </a:t>
            </a:r>
            <a:r>
              <a:rPr lang="en-US" sz="1800" b="1" dirty="0" err="1">
                <a:effectLst/>
                <a:latin typeface="Times New Roman" panose="02020603050405020304" pitchFamily="18" charset="0"/>
                <a:ea typeface="Aptos" panose="020B0004020202020204" pitchFamily="34" charset="0"/>
                <a:cs typeface="Times New Roman" panose="02020603050405020304" pitchFamily="18" charset="0"/>
              </a:rPr>
              <a:t>TransCultural</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 Competence for healthcare professionals in the Western Balkans </a:t>
            </a:r>
            <a:r>
              <a:rPr lang="sq-AL" sz="1800" b="1"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TCCWB</a:t>
            </a:r>
            <a:br>
              <a:rPr lang="en-US" sz="1800" b="1" dirty="0">
                <a:effectLst/>
                <a:latin typeface="Times New Roman" panose="02020603050405020304" pitchFamily="18" charset="0"/>
                <a:ea typeface="Aptos" panose="020B0004020202020204" pitchFamily="34" charset="0"/>
                <a:cs typeface="Times New Roman" panose="02020603050405020304" pitchFamily="18" charset="0"/>
              </a:rPr>
            </a:b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Project number: 101128620</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p:cNvSpPr>
            <a:spLocks noGrp="1"/>
          </p:cNvSpPr>
          <p:nvPr>
            <p:ph type="subTitle" idx="1"/>
          </p:nvPr>
        </p:nvSpPr>
        <p:spPr>
          <a:xfrm>
            <a:off x="1524000" y="3602038"/>
            <a:ext cx="9144000" cy="1294702"/>
          </a:xfrm>
        </p:spPr>
        <p:txBody>
          <a:bodyPr>
            <a:normAutofit/>
          </a:bodyPr>
          <a:lstStyle/>
          <a:p>
            <a:pPr>
              <a:lnSpc>
                <a:spcPct val="100000"/>
              </a:lnSpc>
              <a:spcBef>
                <a:spcPts val="0"/>
              </a:spcBef>
            </a:pPr>
            <a:r>
              <a:rPr lang="sr-Latn-BA" b="1" dirty="0">
                <a:latin typeface="Times New Roman" panose="02020603050405020304" pitchFamily="18" charset="0"/>
                <a:cs typeface="Times New Roman" panose="02020603050405020304" pitchFamily="18" charset="0"/>
              </a:rPr>
              <a:t>Kick-off meeting</a:t>
            </a:r>
          </a:p>
          <a:p>
            <a:pPr>
              <a:lnSpc>
                <a:spcPct val="100000"/>
              </a:lnSpc>
              <a:spcBef>
                <a:spcPts val="0"/>
              </a:spcBef>
            </a:pPr>
            <a:r>
              <a:rPr lang="en-US" dirty="0">
                <a:latin typeface="Times New Roman" panose="02020603050405020304" pitchFamily="18" charset="0"/>
                <a:cs typeface="Times New Roman" panose="02020603050405020304" pitchFamily="18" charset="0"/>
              </a:rPr>
              <a:t>11-12. June. </a:t>
            </a:r>
            <a:r>
              <a:rPr lang="sr-Latn-BA" dirty="0">
                <a:latin typeface="Times New Roman" panose="02020603050405020304" pitchFamily="18" charset="0"/>
                <a:cs typeface="Times New Roman" panose="02020603050405020304" pitchFamily="18" charset="0"/>
              </a:rPr>
              <a:t>202</a:t>
            </a:r>
            <a:r>
              <a:rPr lang="en-US" dirty="0">
                <a:latin typeface="Times New Roman" panose="02020603050405020304" pitchFamily="18" charset="0"/>
                <a:cs typeface="Times New Roman" panose="02020603050405020304" pitchFamily="18" charset="0"/>
              </a:rPr>
              <a:t>4</a:t>
            </a:r>
          </a:p>
          <a:p>
            <a:pPr>
              <a:lnSpc>
                <a:spcPct val="100000"/>
              </a:lnSpc>
              <a:spcBef>
                <a:spcPts val="0"/>
              </a:spcBef>
            </a:pPr>
            <a:r>
              <a:rPr lang="en-GB" dirty="0">
                <a:latin typeface="Times New Roman" panose="02020603050405020304" pitchFamily="18" charset="0"/>
                <a:cs typeface="Times New Roman" panose="02020603050405020304" pitchFamily="18" charset="0"/>
              </a:rPr>
              <a:t>University of </a:t>
            </a:r>
            <a:r>
              <a:rPr lang="en-GB" dirty="0" err="1">
                <a:latin typeface="Times New Roman" panose="02020603050405020304" pitchFamily="18" charset="0"/>
                <a:cs typeface="Times New Roman" panose="02020603050405020304" pitchFamily="18" charset="0"/>
              </a:rPr>
              <a:t>Zenica</a:t>
            </a:r>
            <a:endParaRPr lang="en-GB" dirty="0">
              <a:latin typeface="Times New Roman" panose="02020603050405020304" pitchFamily="18" charset="0"/>
              <a:cs typeface="Times New Roman" panose="02020603050405020304"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359152" y="5832230"/>
            <a:ext cx="4644171" cy="1025770"/>
          </a:xfrm>
          <a:prstGeom prst="rect">
            <a:avLst/>
          </a:prstGeom>
          <a:noFill/>
        </p:spPr>
      </p:pic>
    </p:spTree>
    <p:extLst>
      <p:ext uri="{BB962C8B-B14F-4D97-AF65-F5344CB8AC3E}">
        <p14:creationId xmlns:p14="http://schemas.microsoft.com/office/powerpoint/2010/main" val="1139744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95657"/>
            <a:ext cx="9144000" cy="1538242"/>
          </a:xfrm>
        </p:spPr>
        <p:txBody>
          <a:bodyPr anchor="ctr">
            <a:normAutofit/>
          </a:bodyPr>
          <a:lstStyle/>
          <a:p>
            <a:pPr marL="0" marR="0">
              <a:lnSpc>
                <a:spcPct val="150000"/>
              </a:lnSpc>
              <a:spcBef>
                <a:spcPts val="0"/>
              </a:spcBef>
              <a:spcAft>
                <a:spcPts val="0"/>
              </a:spcAft>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Supporting development of </a:t>
            </a:r>
            <a:r>
              <a:rPr lang="en-US" sz="1800" b="1" dirty="0" err="1">
                <a:effectLst/>
                <a:latin typeface="Times New Roman" panose="02020603050405020304" pitchFamily="18" charset="0"/>
                <a:ea typeface="Aptos" panose="020B0004020202020204" pitchFamily="34" charset="0"/>
                <a:cs typeface="Times New Roman" panose="02020603050405020304" pitchFamily="18" charset="0"/>
              </a:rPr>
              <a:t>TransCultural</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 Competence for healthcare professionals in the Western Balkans </a:t>
            </a:r>
            <a:r>
              <a:rPr lang="sq-AL" sz="1800" b="1"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TCCWB</a:t>
            </a:r>
            <a:br>
              <a:rPr lang="en-US" sz="1800" b="1" dirty="0">
                <a:effectLst/>
                <a:latin typeface="Times New Roman" panose="02020603050405020304" pitchFamily="18" charset="0"/>
                <a:ea typeface="Aptos" panose="020B0004020202020204" pitchFamily="34" charset="0"/>
                <a:cs typeface="Times New Roman" panose="02020603050405020304" pitchFamily="18" charset="0"/>
              </a:rPr>
            </a:b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Project number: 101128620</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p:cNvSpPr>
            <a:spLocks noGrp="1"/>
          </p:cNvSpPr>
          <p:nvPr>
            <p:ph type="subTitle" idx="1"/>
          </p:nvPr>
        </p:nvSpPr>
        <p:spPr>
          <a:xfrm>
            <a:off x="1524000" y="2375732"/>
            <a:ext cx="9144000" cy="3456498"/>
          </a:xfrm>
        </p:spPr>
        <p:txBody>
          <a:bodyPr>
            <a:normAutofit/>
          </a:bodyPr>
          <a:lstStyle/>
          <a:p>
            <a:pPr marL="0" marR="0">
              <a:spcBef>
                <a:spcPts val="0"/>
              </a:spcBef>
              <a:spcAft>
                <a:spcPts val="0"/>
              </a:spcAft>
            </a:pPr>
            <a:r>
              <a:rPr lang="en-US" sz="2000" b="1" dirty="0">
                <a:effectLst/>
                <a:latin typeface="Times New Roman" panose="02020603050405020304" pitchFamily="18" charset="0"/>
                <a:ea typeface="Aptos" panose="020B0004020202020204" pitchFamily="34" charset="0"/>
                <a:cs typeface="Times New Roman" panose="02020603050405020304" pitchFamily="18" charset="0"/>
              </a:rPr>
              <a:t>Task 5.3</a:t>
            </a:r>
          </a:p>
          <a:p>
            <a:pPr marL="0" marR="0">
              <a:spcBef>
                <a:spcPts val="0"/>
              </a:spcBef>
              <a:spcAft>
                <a:spcPts val="0"/>
              </a:spcAft>
            </a:pPr>
            <a:r>
              <a:rPr lang="en-US" sz="2000" b="1" dirty="0">
                <a:effectLst/>
                <a:latin typeface="Times New Roman" panose="02020603050405020304" pitchFamily="18" charset="0"/>
                <a:ea typeface="Aptos" panose="020B0004020202020204" pitchFamily="34" charset="0"/>
                <a:cs typeface="Times New Roman" panose="02020603050405020304" pitchFamily="18" charset="0"/>
              </a:rPr>
              <a:t>Develop dissemination strategy </a:t>
            </a:r>
          </a:p>
          <a:p>
            <a:pPr marL="0" marR="0">
              <a:lnSpc>
                <a:spcPct val="107000"/>
              </a:lnSpc>
              <a:spcBef>
                <a:spcPts val="0"/>
              </a:spcBef>
              <a:spcAft>
                <a:spcPts val="800"/>
              </a:spcAft>
            </a:pP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 </a:t>
            </a:r>
          </a:p>
          <a:p>
            <a:pPr marL="285750" marR="0" indent="-285750" algn="just">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Aptos" panose="020B0004020202020204" pitchFamily="34" charset="0"/>
                <a:cs typeface="Times New Roman" panose="02020603050405020304" pitchFamily="18" charset="0"/>
              </a:rPr>
              <a:t>The project consortium, will create a dissemination strategy </a:t>
            </a:r>
            <a:r>
              <a:rPr lang="en-US" sz="1800" dirty="0" err="1">
                <a:effectLst/>
                <a:latin typeface="Times New Roman" panose="02020603050405020304" pitchFamily="18" charset="0"/>
                <a:ea typeface="Aptos" panose="020B0004020202020204" pitchFamily="34" charset="0"/>
                <a:cs typeface="Times New Roman" panose="02020603050405020304" pitchFamily="18" charset="0"/>
              </a:rPr>
              <a:t>focussed</a:t>
            </a:r>
            <a:r>
              <a:rPr lang="en-US" sz="1800" dirty="0">
                <a:effectLst/>
                <a:latin typeface="Times New Roman" panose="02020603050405020304" pitchFamily="18" charset="0"/>
                <a:ea typeface="Aptos" panose="020B0004020202020204" pitchFamily="34" charset="0"/>
                <a:cs typeface="Times New Roman" panose="02020603050405020304" pitchFamily="18" charset="0"/>
              </a:rPr>
              <a:t> on HEI in BiH and Albania as well as the broader Western Balkans region to facilitate implementation of TCC training materials in non-beneficiary HEIs </a:t>
            </a:r>
          </a:p>
          <a:p>
            <a:pPr marL="0" marR="0">
              <a:lnSpc>
                <a:spcPct val="107000"/>
              </a:lnSpc>
              <a:spcBef>
                <a:spcPts val="0"/>
              </a:spcBef>
              <a:spcAft>
                <a:spcPts val="800"/>
              </a:spcAft>
            </a:pP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 </a:t>
            </a:r>
          </a:p>
          <a:p>
            <a:pPr marL="285750" marR="0" indent="-285750" algn="l">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Aptos" panose="020B0004020202020204" pitchFamily="34" charset="0"/>
                <a:cs typeface="Times New Roman" panose="02020603050405020304" pitchFamily="18" charset="0"/>
              </a:rPr>
              <a:t>UNZE, UES; UNMO, UNSHKO, ECUG, FAMI, SMOC </a:t>
            </a:r>
          </a:p>
          <a:p>
            <a:pPr>
              <a:lnSpc>
                <a:spcPct val="100000"/>
              </a:lnSpc>
              <a:spcBef>
                <a:spcPts val="0"/>
              </a:spcBef>
            </a:pPr>
            <a:endParaRPr lang="en-US" sz="2400" dirty="0">
              <a:latin typeface="Times New Roman" pitchFamily="18" charset="0"/>
              <a:cs typeface="Times New Roman"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359152" y="5832230"/>
            <a:ext cx="4644171" cy="1025770"/>
          </a:xfrm>
          <a:prstGeom prst="rect">
            <a:avLst/>
          </a:prstGeom>
          <a:noFill/>
        </p:spPr>
      </p:pic>
    </p:spTree>
    <p:extLst>
      <p:ext uri="{BB962C8B-B14F-4D97-AF65-F5344CB8AC3E}">
        <p14:creationId xmlns:p14="http://schemas.microsoft.com/office/powerpoint/2010/main" val="3817702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95657"/>
            <a:ext cx="9144000" cy="1538242"/>
          </a:xfrm>
        </p:spPr>
        <p:txBody>
          <a:bodyPr anchor="ctr">
            <a:normAutofit/>
          </a:bodyPr>
          <a:lstStyle/>
          <a:p>
            <a:pPr marL="0" marR="0">
              <a:lnSpc>
                <a:spcPct val="150000"/>
              </a:lnSpc>
              <a:spcBef>
                <a:spcPts val="0"/>
              </a:spcBef>
              <a:spcAft>
                <a:spcPts val="0"/>
              </a:spcAft>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Supporting development of </a:t>
            </a:r>
            <a:r>
              <a:rPr lang="en-US" sz="1800" b="1" dirty="0" err="1">
                <a:effectLst/>
                <a:latin typeface="Times New Roman" panose="02020603050405020304" pitchFamily="18" charset="0"/>
                <a:ea typeface="Aptos" panose="020B0004020202020204" pitchFamily="34" charset="0"/>
                <a:cs typeface="Times New Roman" panose="02020603050405020304" pitchFamily="18" charset="0"/>
              </a:rPr>
              <a:t>TransCultural</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 Competence for healthcare professionals in the Western Balkans </a:t>
            </a:r>
            <a:r>
              <a:rPr lang="sq-AL" sz="1800" b="1"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TCCWB</a:t>
            </a:r>
            <a:br>
              <a:rPr lang="en-US" sz="1800" b="1" dirty="0">
                <a:effectLst/>
                <a:latin typeface="Times New Roman" panose="02020603050405020304" pitchFamily="18" charset="0"/>
                <a:ea typeface="Aptos" panose="020B0004020202020204" pitchFamily="34" charset="0"/>
                <a:cs typeface="Times New Roman" panose="02020603050405020304" pitchFamily="18" charset="0"/>
              </a:rPr>
            </a:b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Project number: 101128620</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p:cNvSpPr>
            <a:spLocks noGrp="1"/>
          </p:cNvSpPr>
          <p:nvPr>
            <p:ph type="subTitle" idx="1"/>
          </p:nvPr>
        </p:nvSpPr>
        <p:spPr>
          <a:xfrm>
            <a:off x="1524000" y="2375732"/>
            <a:ext cx="9144000" cy="3456498"/>
          </a:xfrm>
        </p:spPr>
        <p:txBody>
          <a:bodyPr>
            <a:normAutofit/>
          </a:bodyPr>
          <a:lstStyle/>
          <a:p>
            <a:pPr marL="0" marR="0">
              <a:spcBef>
                <a:spcPts val="0"/>
              </a:spcBef>
              <a:spcAft>
                <a:spcPts val="0"/>
              </a:spcAft>
            </a:pPr>
            <a:r>
              <a:rPr lang="en-US" sz="2000" b="1" dirty="0">
                <a:effectLst/>
                <a:latin typeface="Times New Roman" panose="02020603050405020304" pitchFamily="18" charset="0"/>
                <a:ea typeface="Aptos" panose="020B0004020202020204" pitchFamily="34" charset="0"/>
                <a:cs typeface="Times New Roman" panose="02020603050405020304" pitchFamily="18" charset="0"/>
              </a:rPr>
              <a:t>Task 5.4</a:t>
            </a:r>
          </a:p>
          <a:p>
            <a:pPr marL="0" marR="0">
              <a:spcBef>
                <a:spcPts val="0"/>
              </a:spcBef>
              <a:spcAft>
                <a:spcPts val="0"/>
              </a:spcAft>
            </a:pPr>
            <a:r>
              <a:rPr lang="en-US" sz="2000" b="1" dirty="0">
                <a:effectLst/>
                <a:latin typeface="Times New Roman" panose="02020603050405020304" pitchFamily="18" charset="0"/>
                <a:ea typeface="Aptos" panose="020B0004020202020204" pitchFamily="34" charset="0"/>
                <a:cs typeface="Times New Roman" panose="02020603050405020304" pitchFamily="18" charset="0"/>
              </a:rPr>
              <a:t>Promotional material and Dissemination conference </a:t>
            </a:r>
          </a:p>
          <a:p>
            <a:pPr marL="0" marR="0">
              <a:lnSpc>
                <a:spcPct val="107000"/>
              </a:lnSpc>
              <a:spcBef>
                <a:spcPts val="0"/>
              </a:spcBef>
              <a:spcAft>
                <a:spcPts val="800"/>
              </a:spcAft>
            </a:pP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 </a:t>
            </a:r>
          </a:p>
          <a:p>
            <a:pPr marL="285750" marR="0" indent="-285750" algn="just">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Aptos" panose="020B0004020202020204" pitchFamily="34" charset="0"/>
                <a:cs typeface="Times New Roman" panose="02020603050405020304" pitchFamily="18" charset="0"/>
              </a:rPr>
              <a:t>Two dissemination conferences will be </a:t>
            </a:r>
            <a:r>
              <a:rPr lang="en-US" sz="1800" dirty="0" err="1">
                <a:effectLst/>
                <a:latin typeface="Times New Roman" panose="02020603050405020304" pitchFamily="18" charset="0"/>
                <a:ea typeface="Aptos" panose="020B0004020202020204" pitchFamily="34" charset="0"/>
                <a:cs typeface="Times New Roman" panose="02020603050405020304" pitchFamily="18" charset="0"/>
              </a:rPr>
              <a:t>organised</a:t>
            </a:r>
            <a:r>
              <a:rPr lang="en-US" sz="1800" dirty="0">
                <a:effectLst/>
                <a:latin typeface="Times New Roman" panose="02020603050405020304" pitchFamily="18" charset="0"/>
                <a:ea typeface="Aptos" panose="020B0004020202020204" pitchFamily="34" charset="0"/>
                <a:cs typeface="Times New Roman" panose="02020603050405020304" pitchFamily="18" charset="0"/>
              </a:rPr>
              <a:t> one in Bosnia and Herzegovina and one in Albania. These conferences can be combined with other relevant project activities and will be used for promotion of project activities. These conferences will be held before the piloting of the WP3 </a:t>
            </a:r>
            <a:r>
              <a:rPr lang="en-US" sz="1800" dirty="0" err="1">
                <a:effectLst/>
                <a:latin typeface="Times New Roman" panose="02020603050405020304" pitchFamily="18" charset="0"/>
                <a:ea typeface="Aptos" panose="020B0004020202020204" pitchFamily="34" charset="0"/>
                <a:cs typeface="Times New Roman" panose="02020603050405020304" pitchFamily="18" charset="0"/>
              </a:rPr>
              <a:t>programmes</a:t>
            </a:r>
            <a:r>
              <a:rPr lang="en-US" sz="1800" dirty="0">
                <a:effectLst/>
                <a:latin typeface="Times New Roman" panose="02020603050405020304" pitchFamily="18" charset="0"/>
                <a:ea typeface="Aptos" panose="020B0004020202020204" pitchFamily="34" charset="0"/>
                <a:cs typeface="Times New Roman" panose="02020603050405020304" pitchFamily="18" charset="0"/>
              </a:rPr>
              <a:t> in order to raise awareness in the region and involve non-beneficiary partners in the co-creation of the materials. </a:t>
            </a:r>
          </a:p>
          <a:p>
            <a:pPr algn="l"/>
            <a:endParaRPr lang="en-US" sz="1800" dirty="0">
              <a:effectLst/>
              <a:latin typeface="Times New Roman" panose="02020603050405020304" pitchFamily="18" charset="0"/>
              <a:ea typeface="Aptos" panose="020B0004020202020204" pitchFamily="34" charset="0"/>
              <a:cs typeface="Times New Roman" panose="02020603050405020304" pitchFamily="18" charset="0"/>
            </a:endParaRPr>
          </a:p>
          <a:p>
            <a:pPr marL="285750" indent="-285750" algn="l">
              <a:buFont typeface="Arial" panose="020B0604020202020204" pitchFamily="34" charset="0"/>
              <a:buChar char="•"/>
            </a:pPr>
            <a:r>
              <a:rPr lang="en-US" sz="1800" dirty="0">
                <a:effectLst/>
                <a:latin typeface="Times New Roman" panose="02020603050405020304" pitchFamily="18" charset="0"/>
                <a:ea typeface="Aptos" panose="020B0004020202020204" pitchFamily="34" charset="0"/>
                <a:cs typeface="Times New Roman" panose="02020603050405020304" pitchFamily="18" charset="0"/>
              </a:rPr>
              <a:t>UNSHKO and all participants </a:t>
            </a:r>
            <a:endParaRPr lang="en-US" sz="2400" dirty="0">
              <a:latin typeface="Times New Roman" panose="02020603050405020304" pitchFamily="18" charset="0"/>
              <a:cs typeface="Times New Roman"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359152" y="5832230"/>
            <a:ext cx="4644171" cy="1025770"/>
          </a:xfrm>
          <a:prstGeom prst="rect">
            <a:avLst/>
          </a:prstGeom>
          <a:noFill/>
        </p:spPr>
      </p:pic>
    </p:spTree>
    <p:extLst>
      <p:ext uri="{BB962C8B-B14F-4D97-AF65-F5344CB8AC3E}">
        <p14:creationId xmlns:p14="http://schemas.microsoft.com/office/powerpoint/2010/main" val="315622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95657"/>
            <a:ext cx="9144000" cy="1538242"/>
          </a:xfrm>
        </p:spPr>
        <p:txBody>
          <a:bodyPr anchor="ctr">
            <a:normAutofit/>
          </a:bodyPr>
          <a:lstStyle/>
          <a:p>
            <a:pPr marL="0" marR="0">
              <a:lnSpc>
                <a:spcPct val="150000"/>
              </a:lnSpc>
              <a:spcBef>
                <a:spcPts val="0"/>
              </a:spcBef>
              <a:spcAft>
                <a:spcPts val="0"/>
              </a:spcAft>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Supporting development of </a:t>
            </a:r>
            <a:r>
              <a:rPr lang="en-US" sz="1800" b="1" dirty="0" err="1">
                <a:effectLst/>
                <a:latin typeface="Times New Roman" panose="02020603050405020304" pitchFamily="18" charset="0"/>
                <a:ea typeface="Aptos" panose="020B0004020202020204" pitchFamily="34" charset="0"/>
                <a:cs typeface="Times New Roman" panose="02020603050405020304" pitchFamily="18" charset="0"/>
              </a:rPr>
              <a:t>TransCultural</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 Competence for healthcare professionals in the Western Balkans </a:t>
            </a:r>
            <a:r>
              <a:rPr lang="sq-AL" sz="1800" b="1"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TCCWB</a:t>
            </a:r>
            <a:br>
              <a:rPr lang="en-US" sz="1800" b="1" dirty="0">
                <a:effectLst/>
                <a:latin typeface="Times New Roman" panose="02020603050405020304" pitchFamily="18" charset="0"/>
                <a:ea typeface="Aptos" panose="020B0004020202020204" pitchFamily="34" charset="0"/>
                <a:cs typeface="Times New Roman" panose="02020603050405020304" pitchFamily="18" charset="0"/>
              </a:rPr>
            </a:b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Project number: 101128620</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p:cNvSpPr>
            <a:spLocks noGrp="1"/>
          </p:cNvSpPr>
          <p:nvPr>
            <p:ph type="subTitle" idx="1"/>
          </p:nvPr>
        </p:nvSpPr>
        <p:spPr>
          <a:xfrm>
            <a:off x="1524000" y="2375732"/>
            <a:ext cx="9144000" cy="3456498"/>
          </a:xfrm>
        </p:spPr>
        <p:txBody>
          <a:bodyPr>
            <a:normAutofit/>
          </a:bodyPr>
          <a:lstStyle/>
          <a:p>
            <a:pPr marL="0" marR="0">
              <a:spcBef>
                <a:spcPts val="0"/>
              </a:spcBef>
              <a:spcAft>
                <a:spcPts val="0"/>
              </a:spcAft>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Task 5.5</a:t>
            </a:r>
          </a:p>
          <a:p>
            <a:pPr marL="0" marR="0">
              <a:spcBef>
                <a:spcPts val="0"/>
              </a:spcBef>
              <a:spcAft>
                <a:spcPts val="0"/>
              </a:spcAft>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Organization of Final project event </a:t>
            </a:r>
          </a:p>
          <a:p>
            <a:pPr marL="0" marR="0">
              <a:spcBef>
                <a:spcPts val="0"/>
              </a:spcBef>
              <a:spcAft>
                <a:spcPts val="0"/>
              </a:spcAft>
            </a:pPr>
            <a:endParaRPr lang="en-US" sz="1800" dirty="0">
              <a:effectLst/>
              <a:latin typeface="Times New Roman" panose="02020603050405020304" pitchFamily="18" charset="0"/>
              <a:ea typeface="Aptos" panose="020B0004020202020204" pitchFamily="34" charset="0"/>
              <a:cs typeface="Times New Roman" panose="02020603050405020304" pitchFamily="18" charset="0"/>
            </a:endParaRPr>
          </a:p>
          <a:p>
            <a:pPr marL="285750" marR="0" indent="-285750" algn="just">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Aptos" panose="020B0004020202020204" pitchFamily="34" charset="0"/>
                <a:cs typeface="Times New Roman" panose="02020603050405020304" pitchFamily="18" charset="0"/>
              </a:rPr>
              <a:t>Final event to launch materials and strategy in WP. </a:t>
            </a:r>
          </a:p>
          <a:p>
            <a:pPr marL="0" marR="0">
              <a:lnSpc>
                <a:spcPct val="107000"/>
              </a:lnSpc>
              <a:spcBef>
                <a:spcPts val="0"/>
              </a:spcBef>
              <a:spcAft>
                <a:spcPts val="800"/>
              </a:spcAft>
            </a:pPr>
            <a:endParaRPr lang="en-US" sz="18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285750" marR="0" indent="-285750" algn="l">
              <a:lnSpc>
                <a:spcPct val="107000"/>
              </a:lnSpc>
              <a:spcBef>
                <a:spcPts val="0"/>
              </a:spcBef>
              <a:spcAft>
                <a:spcPts val="800"/>
              </a:spcAft>
              <a:buFont typeface="Arial" panose="020B0604020202020204" pitchFamily="34" charset="0"/>
              <a:buChar char="•"/>
            </a:pP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All participants</a:t>
            </a:r>
          </a:p>
          <a:p>
            <a:pPr>
              <a:lnSpc>
                <a:spcPct val="100000"/>
              </a:lnSpc>
              <a:spcBef>
                <a:spcPts val="0"/>
              </a:spcBef>
            </a:pPr>
            <a:endParaRPr lang="en-US" sz="2400" dirty="0">
              <a:latin typeface="Times New Roman" pitchFamily="18" charset="0"/>
              <a:cs typeface="Times New Roman"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359152" y="5832230"/>
            <a:ext cx="4644171" cy="1025770"/>
          </a:xfrm>
          <a:prstGeom prst="rect">
            <a:avLst/>
          </a:prstGeom>
          <a:noFill/>
        </p:spPr>
      </p:pic>
    </p:spTree>
    <p:extLst>
      <p:ext uri="{BB962C8B-B14F-4D97-AF65-F5344CB8AC3E}">
        <p14:creationId xmlns:p14="http://schemas.microsoft.com/office/powerpoint/2010/main" val="401445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95657"/>
            <a:ext cx="9144000" cy="1538242"/>
          </a:xfrm>
        </p:spPr>
        <p:txBody>
          <a:bodyPr anchor="ctr">
            <a:normAutofit/>
          </a:bodyPr>
          <a:lstStyle/>
          <a:p>
            <a:pPr marL="0" marR="0">
              <a:lnSpc>
                <a:spcPct val="150000"/>
              </a:lnSpc>
              <a:spcBef>
                <a:spcPts val="0"/>
              </a:spcBef>
              <a:spcAft>
                <a:spcPts val="0"/>
              </a:spcAft>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Supporting development of </a:t>
            </a:r>
            <a:r>
              <a:rPr lang="en-US" sz="1800" b="1" dirty="0" err="1">
                <a:effectLst/>
                <a:latin typeface="Times New Roman" panose="02020603050405020304" pitchFamily="18" charset="0"/>
                <a:ea typeface="Aptos" panose="020B0004020202020204" pitchFamily="34" charset="0"/>
                <a:cs typeface="Times New Roman" panose="02020603050405020304" pitchFamily="18" charset="0"/>
              </a:rPr>
              <a:t>TransCultural</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 Competence for healthcare professionals in the Western Balkans </a:t>
            </a:r>
            <a:r>
              <a:rPr lang="sq-AL" sz="1800" b="1"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TCCWB</a:t>
            </a:r>
            <a:br>
              <a:rPr lang="en-US" sz="1800" b="1" dirty="0">
                <a:effectLst/>
                <a:latin typeface="Times New Roman" panose="02020603050405020304" pitchFamily="18" charset="0"/>
                <a:ea typeface="Aptos" panose="020B0004020202020204" pitchFamily="34" charset="0"/>
                <a:cs typeface="Times New Roman" panose="02020603050405020304" pitchFamily="18" charset="0"/>
              </a:rPr>
            </a:b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Project number: 101128620</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p:cNvSpPr>
            <a:spLocks noGrp="1"/>
          </p:cNvSpPr>
          <p:nvPr>
            <p:ph type="subTitle" idx="1"/>
          </p:nvPr>
        </p:nvSpPr>
        <p:spPr>
          <a:xfrm>
            <a:off x="1524000" y="2375732"/>
            <a:ext cx="9144000" cy="3456498"/>
          </a:xfrm>
        </p:spPr>
        <p:txBody>
          <a:bodyPr>
            <a:normAutofit/>
          </a:bodyPr>
          <a:lstStyle/>
          <a:p>
            <a:pPr marL="0" marR="0">
              <a:spcBef>
                <a:spcPts val="0"/>
              </a:spcBef>
              <a:spcAft>
                <a:spcPts val="0"/>
              </a:spcAft>
            </a:pPr>
            <a:r>
              <a:rPr lang="en-US" sz="2000" b="1" dirty="0">
                <a:effectLst/>
                <a:latin typeface="Times New Roman" panose="02020603050405020304" pitchFamily="18" charset="0"/>
                <a:ea typeface="Aptos" panose="020B0004020202020204" pitchFamily="34" charset="0"/>
                <a:cs typeface="Times New Roman" panose="02020603050405020304" pitchFamily="18" charset="0"/>
              </a:rPr>
              <a:t>Deadlines</a:t>
            </a:r>
          </a:p>
          <a:p>
            <a:pPr marL="0" marR="0">
              <a:lnSpc>
                <a:spcPct val="150000"/>
              </a:lnSpc>
              <a:spcBef>
                <a:spcPts val="0"/>
              </a:spcBef>
              <a:spcAft>
                <a:spcPts val="0"/>
              </a:spcAft>
            </a:pPr>
            <a:endParaRPr lang="en-US" sz="1800" kern="100" dirty="0">
              <a:solidFill>
                <a:srgbClr val="000000"/>
              </a:solidFill>
              <a:latin typeface="Arial" panose="020B0604020202020204" pitchFamily="34" charset="0"/>
              <a:ea typeface="Aptos" panose="020B0004020202020204" pitchFamily="34" charset="0"/>
              <a:cs typeface="Times New Roman" panose="02020603050405020304" pitchFamily="18" charset="0"/>
            </a:endParaRPr>
          </a:p>
          <a:p>
            <a:pPr marL="285750" marR="0" indent="-285750" algn="l">
              <a:lnSpc>
                <a:spcPct val="150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Aptos" panose="020B0004020202020204" pitchFamily="34" charset="0"/>
              </a:rPr>
              <a:t>Development of logo, templates, webpage; d</a:t>
            </a:r>
            <a:r>
              <a:rPr lang="en-US" sz="1800" i="1" dirty="0">
                <a:effectLst/>
                <a:latin typeface="Arial" panose="020B0604020202020204" pitchFamily="34" charset="0"/>
                <a:ea typeface="Aptos" panose="020B0004020202020204" pitchFamily="34" charset="0"/>
              </a:rPr>
              <a:t>ue date - Month 3</a:t>
            </a:r>
          </a:p>
          <a:p>
            <a:pPr marL="285750" marR="0" indent="-285750" algn="l">
              <a:lnSpc>
                <a:spcPct val="150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Aptos" panose="020B0004020202020204" pitchFamily="34" charset="0"/>
              </a:rPr>
              <a:t>Dissemination and implementation strategy; </a:t>
            </a:r>
            <a:r>
              <a:rPr lang="en-US" sz="1800" i="1" dirty="0">
                <a:effectLst/>
                <a:latin typeface="Arial" panose="020B0604020202020204" pitchFamily="34" charset="0"/>
                <a:ea typeface="Aptos" panose="020B0004020202020204" pitchFamily="34" charset="0"/>
              </a:rPr>
              <a:t>due date - Month 6</a:t>
            </a:r>
          </a:p>
          <a:p>
            <a:pPr marL="285750" indent="-285750" algn="l">
              <a:lnSpc>
                <a:spcPct val="150000"/>
              </a:lnSpc>
              <a:spcBef>
                <a:spcPts val="0"/>
              </a:spcBef>
              <a:buFont typeface="Arial" panose="020B0604020202020204" pitchFamily="34" charset="0"/>
              <a:buChar char="•"/>
            </a:pPr>
            <a:r>
              <a:rPr lang="en-US" sz="1800" dirty="0">
                <a:effectLst/>
                <a:latin typeface="Arial" panose="020B0604020202020204" pitchFamily="34" charset="0"/>
                <a:ea typeface="Aptos" panose="020B0004020202020204" pitchFamily="34" charset="0"/>
              </a:rPr>
              <a:t>Conferences in WB; </a:t>
            </a:r>
            <a:r>
              <a:rPr lang="en-US" sz="1800" i="1" dirty="0">
                <a:effectLst/>
                <a:latin typeface="Arial" panose="020B0604020202020204" pitchFamily="34" charset="0"/>
                <a:ea typeface="Aptos" panose="020B0004020202020204" pitchFamily="34" charset="0"/>
              </a:rPr>
              <a:t>due date - Month 32 </a:t>
            </a:r>
          </a:p>
          <a:p>
            <a:pPr marL="285750" marR="0" indent="-285750" algn="l">
              <a:lnSpc>
                <a:spcPct val="150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Aptos" panose="020B0004020202020204" pitchFamily="34" charset="0"/>
              </a:rPr>
              <a:t>Closing conference; </a:t>
            </a:r>
            <a:r>
              <a:rPr lang="en-US" sz="1800" i="1" dirty="0">
                <a:effectLst/>
                <a:latin typeface="Arial" panose="020B0604020202020204" pitchFamily="34" charset="0"/>
                <a:ea typeface="Aptos" panose="020B0004020202020204" pitchFamily="34" charset="0"/>
              </a:rPr>
              <a:t>Due date - Month 36</a:t>
            </a:r>
          </a:p>
          <a:p>
            <a:pPr>
              <a:spcBef>
                <a:spcPts val="0"/>
              </a:spcBef>
            </a:pPr>
            <a:endParaRPr lang="en-US" sz="1800" dirty="0">
              <a:solidFill>
                <a:srgbClr val="000000"/>
              </a:solidFill>
              <a:effectLst/>
              <a:latin typeface="Arial" panose="020B0604020202020204" pitchFamily="34" charset="0"/>
              <a:ea typeface="Aptos" panose="020B0004020202020204" pitchFamily="34" charset="0"/>
            </a:endParaRPr>
          </a:p>
          <a:p>
            <a:pPr>
              <a:spcBef>
                <a:spcPts val="0"/>
              </a:spcBef>
            </a:pPr>
            <a:endParaRPr lang="en-US" sz="1800" dirty="0">
              <a:solidFill>
                <a:srgbClr val="000000"/>
              </a:solidFill>
              <a:effectLst/>
              <a:latin typeface="Arial" panose="020B0604020202020204" pitchFamily="34" charset="0"/>
              <a:ea typeface="Aptos" panose="020B0004020202020204" pitchFamily="34" charset="0"/>
            </a:endParaRPr>
          </a:p>
          <a:p>
            <a:pPr>
              <a:spcBef>
                <a:spcPts val="0"/>
              </a:spcBef>
            </a:pPr>
            <a:endParaRPr lang="en-US" sz="1800" dirty="0">
              <a:solidFill>
                <a:srgbClr val="000000"/>
              </a:solidFill>
              <a:effectLst/>
              <a:latin typeface="Arial" panose="020B0604020202020204" pitchFamily="34" charset="0"/>
              <a:ea typeface="Aptos" panose="020B0004020202020204" pitchFamily="34" charset="0"/>
            </a:endParaRPr>
          </a:p>
          <a:p>
            <a:pPr marL="0" marR="0">
              <a:spcBef>
                <a:spcPts val="0"/>
              </a:spcBef>
              <a:spcAft>
                <a:spcPts val="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endParaRPr lang="en-US" sz="2400" dirty="0">
              <a:latin typeface="Times New Roman" pitchFamily="18" charset="0"/>
              <a:cs typeface="Times New Roman"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359152" y="5832230"/>
            <a:ext cx="4644171" cy="1025770"/>
          </a:xfrm>
          <a:prstGeom prst="rect">
            <a:avLst/>
          </a:prstGeom>
          <a:noFill/>
        </p:spPr>
      </p:pic>
    </p:spTree>
    <p:extLst>
      <p:ext uri="{BB962C8B-B14F-4D97-AF65-F5344CB8AC3E}">
        <p14:creationId xmlns:p14="http://schemas.microsoft.com/office/powerpoint/2010/main" val="311123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58703" y="1593982"/>
            <a:ext cx="10474593" cy="4238248"/>
          </a:xfrm>
        </p:spPr>
        <p:txBody>
          <a:bodyPr/>
          <a:lstStyle/>
          <a:p>
            <a:pPr algn="ctr">
              <a:lnSpc>
                <a:spcPct val="170000"/>
              </a:lnSpc>
              <a:buNone/>
            </a:pPr>
            <a:r>
              <a:rPr lang="en-GB" sz="4800" dirty="0">
                <a:latin typeface="Times New Roman" pitchFamily="18" charset="0"/>
                <a:cs typeface="Times New Roman" pitchFamily="18" charset="0"/>
              </a:rPr>
              <a:t>Contacts</a:t>
            </a:r>
          </a:p>
          <a:p>
            <a:pPr algn="ctr">
              <a:lnSpc>
                <a:spcPct val="170000"/>
              </a:lnSpc>
              <a:buNone/>
            </a:pPr>
            <a:r>
              <a:rPr lang="en-US" sz="2400" dirty="0">
                <a:latin typeface="Times New Roman" pitchFamily="18" charset="0"/>
                <a:cs typeface="Times New Roman" pitchFamily="18" charset="0"/>
              </a:rPr>
              <a:t>www.unishk.edu.al</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e-mail:</a:t>
            </a:r>
          </a:p>
          <a:p>
            <a:pPr algn="ctr">
              <a:lnSpc>
                <a:spcPct val="170000"/>
              </a:lnSpc>
              <a:buNone/>
            </a:pPr>
            <a:r>
              <a:rPr lang="en-US" dirty="0">
                <a:latin typeface="Times New Roman" pitchFamily="18" charset="0"/>
                <a:cs typeface="Times New Roman" pitchFamily="18" charset="0"/>
              </a:rPr>
              <a:t>j</a:t>
            </a:r>
            <a:r>
              <a:rPr lang="en-US" sz="2400" dirty="0">
                <a:latin typeface="Times New Roman" pitchFamily="18" charset="0"/>
                <a:cs typeface="Times New Roman" pitchFamily="18" charset="0"/>
              </a:rPr>
              <a:t>ulian.kraja@unishk.edu.al </a:t>
            </a:r>
          </a:p>
          <a:p>
            <a:pPr algn="ctr">
              <a:lnSpc>
                <a:spcPct val="170000"/>
              </a:lnSpc>
              <a:buNone/>
            </a:pPr>
            <a:r>
              <a:rPr lang="en-US" sz="2400" dirty="0">
                <a:latin typeface="Times New Roman" pitchFamily="18" charset="0"/>
                <a:cs typeface="Times New Roman" pitchFamily="18" charset="0"/>
              </a:rPr>
              <a:t>iroshkoder@unishk.edu.al</a:t>
            </a:r>
          </a:p>
          <a:p>
            <a:pPr>
              <a:lnSpc>
                <a:spcPct val="100000"/>
              </a:lnSpc>
              <a:spcBef>
                <a:spcPts val="0"/>
              </a:spcBef>
            </a:pPr>
            <a:endParaRPr lang="en-GB"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359152" y="5832230"/>
            <a:ext cx="4644171" cy="1025770"/>
          </a:xfrm>
          <a:prstGeom prst="rect">
            <a:avLst/>
          </a:prstGeom>
          <a:noFill/>
        </p:spPr>
      </p:pic>
      <p:sp>
        <p:nvSpPr>
          <p:cNvPr id="9" name="TextBox 8">
            <a:extLst>
              <a:ext uri="{FF2B5EF4-FFF2-40B4-BE49-F238E27FC236}">
                <a16:creationId xmlns:a16="http://schemas.microsoft.com/office/drawing/2014/main" id="{01B727BE-A591-366C-0481-9A204B260C2C}"/>
              </a:ext>
            </a:extLst>
          </p:cNvPr>
          <p:cNvSpPr txBox="1"/>
          <p:nvPr/>
        </p:nvSpPr>
        <p:spPr>
          <a:xfrm>
            <a:off x="1324599" y="670652"/>
            <a:ext cx="9861846" cy="1294393"/>
          </a:xfrm>
          <a:prstGeom prst="rect">
            <a:avLst/>
          </a:prstGeom>
          <a:noFill/>
        </p:spPr>
        <p:txBody>
          <a:bodyPr wrap="square">
            <a:spAutoFit/>
          </a:bodyPr>
          <a:lstStyle/>
          <a:p>
            <a:pPr algn="ctr">
              <a:lnSpc>
                <a:spcPct val="150000"/>
              </a:lnSpc>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Supporting development of </a:t>
            </a:r>
            <a:r>
              <a:rPr lang="en-US" sz="1800" b="1" dirty="0" err="1">
                <a:effectLst/>
                <a:latin typeface="Times New Roman" panose="02020603050405020304" pitchFamily="18" charset="0"/>
                <a:ea typeface="Aptos" panose="020B0004020202020204" pitchFamily="34" charset="0"/>
                <a:cs typeface="Times New Roman" panose="02020603050405020304" pitchFamily="18" charset="0"/>
              </a:rPr>
              <a:t>TransCultural</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 Competence for healthcare professionals in the </a:t>
            </a:r>
          </a:p>
          <a:p>
            <a:pPr algn="ctr">
              <a:lnSpc>
                <a:spcPct val="150000"/>
              </a:lnSpc>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Western Balkans </a:t>
            </a:r>
            <a:r>
              <a:rPr lang="sq-AL" sz="1800" b="1"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TCCWB</a:t>
            </a:r>
            <a:br>
              <a:rPr lang="en-US" sz="1800" b="1" dirty="0">
                <a:effectLst/>
                <a:latin typeface="Times New Roman" panose="02020603050405020304" pitchFamily="18" charset="0"/>
                <a:ea typeface="Aptos" panose="020B0004020202020204" pitchFamily="34" charset="0"/>
                <a:cs typeface="Times New Roman" panose="02020603050405020304" pitchFamily="18" charset="0"/>
              </a:rPr>
            </a:b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Project number: 101128620</a:t>
            </a:r>
            <a:endParaRPr lang="en-US" dirty="0"/>
          </a:p>
        </p:txBody>
      </p:sp>
    </p:spTree>
    <p:extLst>
      <p:ext uri="{BB962C8B-B14F-4D97-AF65-F5344CB8AC3E}">
        <p14:creationId xmlns:p14="http://schemas.microsoft.com/office/powerpoint/2010/main" val="1430671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58703" y="1672966"/>
            <a:ext cx="10474593" cy="4460630"/>
          </a:xfrm>
        </p:spPr>
        <p:txBody>
          <a:bodyPr/>
          <a:lstStyle/>
          <a:p>
            <a:pPr algn="ctr">
              <a:lnSpc>
                <a:spcPct val="170000"/>
              </a:lnSpc>
              <a:buNone/>
            </a:pPr>
            <a:endParaRPr lang="en-US" sz="2400" dirty="0">
              <a:latin typeface="Algerian" pitchFamily="82" charset="0"/>
              <a:cs typeface="Times New Roman" pitchFamily="18" charset="0"/>
            </a:endParaRPr>
          </a:p>
          <a:p>
            <a:pPr algn="ctr">
              <a:lnSpc>
                <a:spcPct val="170000"/>
              </a:lnSpc>
              <a:buNone/>
            </a:pPr>
            <a:r>
              <a:rPr lang="en-US" sz="2400" dirty="0">
                <a:latin typeface="Algerian" pitchFamily="82" charset="0"/>
                <a:cs typeface="Times New Roman" pitchFamily="18" charset="0"/>
              </a:rPr>
              <a:t>Thank you </a:t>
            </a:r>
            <a:endParaRPr lang="sq-AL" sz="2400" dirty="0">
              <a:latin typeface="Algerian" pitchFamily="82" charset="0"/>
              <a:cs typeface="Times New Roman" pitchFamily="18" charset="0"/>
            </a:endParaRPr>
          </a:p>
          <a:p>
            <a:pPr algn="ctr">
              <a:lnSpc>
                <a:spcPct val="170000"/>
              </a:lnSpc>
              <a:buNone/>
            </a:pPr>
            <a:r>
              <a:rPr lang="en-US" sz="2400" dirty="0">
                <a:latin typeface="Algerian" pitchFamily="82" charset="0"/>
                <a:cs typeface="Times New Roman" pitchFamily="18" charset="0"/>
              </a:rPr>
              <a:t>for </a:t>
            </a:r>
          </a:p>
          <a:p>
            <a:pPr algn="ctr">
              <a:lnSpc>
                <a:spcPct val="170000"/>
              </a:lnSpc>
              <a:buNone/>
            </a:pPr>
            <a:r>
              <a:rPr lang="en-US" sz="2400" dirty="0">
                <a:latin typeface="Algerian" pitchFamily="82" charset="0"/>
                <a:cs typeface="Times New Roman" pitchFamily="18" charset="0"/>
              </a:rPr>
              <a:t>your attention</a:t>
            </a:r>
          </a:p>
          <a:p>
            <a:pPr>
              <a:lnSpc>
                <a:spcPct val="100000"/>
              </a:lnSpc>
              <a:spcBef>
                <a:spcPts val="0"/>
              </a:spcBef>
            </a:pPr>
            <a:endParaRPr lang="en-GB"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359152" y="5832230"/>
            <a:ext cx="4644171" cy="1025770"/>
          </a:xfrm>
          <a:prstGeom prst="rect">
            <a:avLst/>
          </a:prstGeom>
          <a:noFill/>
        </p:spPr>
      </p:pic>
      <p:sp>
        <p:nvSpPr>
          <p:cNvPr id="6" name="TextBox 5">
            <a:extLst>
              <a:ext uri="{FF2B5EF4-FFF2-40B4-BE49-F238E27FC236}">
                <a16:creationId xmlns:a16="http://schemas.microsoft.com/office/drawing/2014/main" id="{C5AEE61B-B113-5875-8E9C-08F3AC27898E}"/>
              </a:ext>
            </a:extLst>
          </p:cNvPr>
          <p:cNvSpPr txBox="1"/>
          <p:nvPr/>
        </p:nvSpPr>
        <p:spPr>
          <a:xfrm>
            <a:off x="991312" y="1025770"/>
            <a:ext cx="9913121" cy="1294393"/>
          </a:xfrm>
          <a:prstGeom prst="rect">
            <a:avLst/>
          </a:prstGeom>
          <a:noFill/>
        </p:spPr>
        <p:txBody>
          <a:bodyPr wrap="square">
            <a:spAutoFit/>
          </a:bodyPr>
          <a:lstStyle/>
          <a:p>
            <a:pPr algn="ctr">
              <a:lnSpc>
                <a:spcPct val="150000"/>
              </a:lnSpc>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Supporting development of </a:t>
            </a:r>
            <a:r>
              <a:rPr lang="en-US" sz="1800" b="1" dirty="0" err="1">
                <a:effectLst/>
                <a:latin typeface="Times New Roman" panose="02020603050405020304" pitchFamily="18" charset="0"/>
                <a:ea typeface="Aptos" panose="020B0004020202020204" pitchFamily="34" charset="0"/>
                <a:cs typeface="Times New Roman" panose="02020603050405020304" pitchFamily="18" charset="0"/>
              </a:rPr>
              <a:t>TransCultural</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 Competence for healthcare professionals in the </a:t>
            </a:r>
          </a:p>
          <a:p>
            <a:pPr algn="ctr">
              <a:lnSpc>
                <a:spcPct val="150000"/>
              </a:lnSpc>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Western Balkans </a:t>
            </a:r>
            <a:r>
              <a:rPr lang="sq-AL" sz="1800" b="1"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TCCWB</a:t>
            </a:r>
            <a:br>
              <a:rPr lang="en-US" sz="1800" b="1" dirty="0">
                <a:effectLst/>
                <a:latin typeface="Times New Roman" panose="02020603050405020304" pitchFamily="18" charset="0"/>
                <a:ea typeface="Aptos" panose="020B0004020202020204" pitchFamily="34" charset="0"/>
                <a:cs typeface="Times New Roman" panose="02020603050405020304" pitchFamily="18" charset="0"/>
              </a:rPr>
            </a:b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Project number: 101128620</a:t>
            </a:r>
            <a:endParaRPr lang="en-US" dirty="0"/>
          </a:p>
        </p:txBody>
      </p:sp>
    </p:spTree>
    <p:extLst>
      <p:ext uri="{BB962C8B-B14F-4D97-AF65-F5344CB8AC3E}">
        <p14:creationId xmlns:p14="http://schemas.microsoft.com/office/powerpoint/2010/main" val="2527027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95657"/>
            <a:ext cx="9144000" cy="1538242"/>
          </a:xfrm>
        </p:spPr>
        <p:txBody>
          <a:bodyPr anchor="ctr">
            <a:normAutofit/>
          </a:bodyPr>
          <a:lstStyle/>
          <a:p>
            <a:pPr marL="0" marR="0">
              <a:lnSpc>
                <a:spcPct val="150000"/>
              </a:lnSpc>
              <a:spcBef>
                <a:spcPts val="0"/>
              </a:spcBef>
              <a:spcAft>
                <a:spcPts val="0"/>
              </a:spcAft>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Supporting development of </a:t>
            </a:r>
            <a:r>
              <a:rPr lang="en-US" sz="1800" b="1" dirty="0" err="1">
                <a:effectLst/>
                <a:latin typeface="Times New Roman" panose="02020603050405020304" pitchFamily="18" charset="0"/>
                <a:ea typeface="Aptos" panose="020B0004020202020204" pitchFamily="34" charset="0"/>
                <a:cs typeface="Times New Roman" panose="02020603050405020304" pitchFamily="18" charset="0"/>
              </a:rPr>
              <a:t>TransCultural</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 Competence for healthcare professionals in the Western Balkans </a:t>
            </a:r>
            <a:r>
              <a:rPr lang="sq-AL" sz="1800" b="1"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TCCWB</a:t>
            </a:r>
            <a:br>
              <a:rPr lang="en-US" sz="1800" b="1" dirty="0">
                <a:effectLst/>
                <a:latin typeface="Times New Roman" panose="02020603050405020304" pitchFamily="18" charset="0"/>
                <a:ea typeface="Aptos" panose="020B0004020202020204" pitchFamily="34" charset="0"/>
                <a:cs typeface="Times New Roman" panose="02020603050405020304" pitchFamily="18" charset="0"/>
              </a:rPr>
            </a:b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Project number: 101128620</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p:cNvSpPr>
            <a:spLocks noGrp="1"/>
          </p:cNvSpPr>
          <p:nvPr>
            <p:ph type="subTitle" idx="1"/>
          </p:nvPr>
        </p:nvSpPr>
        <p:spPr>
          <a:xfrm>
            <a:off x="1524000" y="2375732"/>
            <a:ext cx="9144000" cy="3456498"/>
          </a:xfrm>
        </p:spPr>
        <p:txBody>
          <a:bodyPr>
            <a:normAutofit lnSpcReduction="10000"/>
          </a:bodyPr>
          <a:lstStyle/>
          <a:p>
            <a:pPr>
              <a:lnSpc>
                <a:spcPct val="100000"/>
              </a:lnSpc>
              <a:spcBef>
                <a:spcPts val="0"/>
              </a:spcBef>
            </a:pPr>
            <a:r>
              <a:rPr lang="en-GB" b="1" dirty="0">
                <a:latin typeface="Times New Roman" panose="02020603050405020304" pitchFamily="18" charset="0"/>
                <a:cs typeface="Times New Roman" panose="02020603050405020304" pitchFamily="18" charset="0"/>
              </a:rPr>
              <a:t>History</a:t>
            </a:r>
          </a:p>
          <a:p>
            <a:pPr marL="342900" indent="-342900" algn="just">
              <a:buFont typeface="Arial" panose="020B0604020202020204" pitchFamily="34" charset="0"/>
              <a:buChar char="•"/>
            </a:pPr>
            <a:r>
              <a:rPr lang="en-GB" sz="2400" dirty="0">
                <a:latin typeface="Times New Roman" panose="02020603050405020304" pitchFamily="18" charset="0"/>
                <a:cs typeface="Times New Roman" pitchFamily="18" charset="0"/>
              </a:rPr>
              <a:t>“</a:t>
            </a:r>
            <a:r>
              <a:rPr lang="en-GB" sz="2400" i="1" dirty="0" err="1">
                <a:latin typeface="Times New Roman" panose="02020603050405020304" pitchFamily="18" charset="0"/>
                <a:cs typeface="Times New Roman" pitchFamily="18" charset="0"/>
              </a:rPr>
              <a:t>Luigj</a:t>
            </a:r>
            <a:r>
              <a:rPr lang="en-GB" sz="2400" i="1" dirty="0">
                <a:latin typeface="Times New Roman" panose="02020603050405020304" pitchFamily="18" charset="0"/>
                <a:cs typeface="Times New Roman" pitchFamily="18" charset="0"/>
              </a:rPr>
              <a:t> </a:t>
            </a:r>
            <a:r>
              <a:rPr lang="en-GB" sz="2400" i="1" dirty="0" err="1">
                <a:latin typeface="Times New Roman" panose="02020603050405020304" pitchFamily="18" charset="0"/>
                <a:cs typeface="Times New Roman" pitchFamily="18" charset="0"/>
              </a:rPr>
              <a:t>Gurakuqi</a:t>
            </a:r>
            <a:r>
              <a:rPr lang="en-GB" sz="2400" dirty="0">
                <a:latin typeface="Times New Roman" panose="02020603050405020304" pitchFamily="18" charset="0"/>
                <a:cs typeface="Times New Roman" pitchFamily="18" charset="0"/>
              </a:rPr>
              <a:t>” University of Shkodra was established on 02. Sept. 1957 as </a:t>
            </a:r>
            <a:r>
              <a:rPr lang="sq-AL" sz="2400" dirty="0">
                <a:latin typeface="Times New Roman" panose="02020603050405020304" pitchFamily="18" charset="0"/>
                <a:cs typeface="Times New Roman" pitchFamily="18" charset="0"/>
              </a:rPr>
              <a:t>a </a:t>
            </a:r>
            <a:r>
              <a:rPr lang="en-GB" sz="2400" dirty="0">
                <a:latin typeface="Times New Roman" pitchFamily="18" charset="0"/>
                <a:cs typeface="Times New Roman" pitchFamily="18" charset="0"/>
              </a:rPr>
              <a:t>High Pedagogical Institute. At the beginning this University had 2 Faculties (Faculty of Social Sciences and the Faculty of Natural Sciences). </a:t>
            </a:r>
          </a:p>
          <a:p>
            <a:pPr marL="342900" indent="-342900" algn="just">
              <a:buFont typeface="Arial" panose="020B0604020202020204" pitchFamily="34" charset="0"/>
              <a:buChar char="•"/>
            </a:pPr>
            <a:r>
              <a:rPr lang="en-GB" sz="2400" dirty="0">
                <a:latin typeface="Times New Roman" pitchFamily="18" charset="0"/>
                <a:cs typeface="Times New Roman" pitchFamily="18" charset="0"/>
              </a:rPr>
              <a:t>It </a:t>
            </a:r>
            <a:r>
              <a:rPr lang="en-US" sz="2400" dirty="0">
                <a:latin typeface="Times New Roman" panose="02020603050405020304" pitchFamily="18" charset="0"/>
                <a:cs typeface="Times New Roman" pitchFamily="18" charset="0"/>
              </a:rPr>
              <a:t>changed its status to University of Shkodra, "</a:t>
            </a:r>
            <a:r>
              <a:rPr lang="en-US" sz="2400" i="1" dirty="0" err="1">
                <a:latin typeface="Times New Roman" panose="02020603050405020304" pitchFamily="18" charset="0"/>
                <a:cs typeface="Times New Roman" pitchFamily="18" charset="0"/>
              </a:rPr>
              <a:t>Luigj</a:t>
            </a:r>
            <a:r>
              <a:rPr lang="en-US" sz="2400" i="1" dirty="0">
                <a:latin typeface="Times New Roman" panose="02020603050405020304" pitchFamily="18" charset="0"/>
                <a:cs typeface="Times New Roman" pitchFamily="18" charset="0"/>
              </a:rPr>
              <a:t> </a:t>
            </a:r>
            <a:r>
              <a:rPr lang="en-US" sz="2400" i="1" dirty="0" err="1">
                <a:latin typeface="Times New Roman" panose="02020603050405020304" pitchFamily="18" charset="0"/>
                <a:cs typeface="Times New Roman" pitchFamily="18" charset="0"/>
              </a:rPr>
              <a:t>Gurakuqi</a:t>
            </a:r>
            <a:r>
              <a:rPr lang="en-US" sz="2400" dirty="0">
                <a:latin typeface="Times New Roman" panose="02020603050405020304" pitchFamily="18" charset="0"/>
                <a:cs typeface="Times New Roman" pitchFamily="18" charset="0"/>
              </a:rPr>
              <a:t>" by the Ministers' Council decree </a:t>
            </a:r>
            <a:r>
              <a:rPr lang="sq-AL" sz="2400" dirty="0">
                <a:latin typeface="Times New Roman" panose="02020603050405020304" pitchFamily="18" charset="0"/>
                <a:cs typeface="Times New Roman" pitchFamily="18" charset="0"/>
              </a:rPr>
              <a:t> n</a:t>
            </a:r>
            <a:r>
              <a:rPr lang="en-US" sz="2400" dirty="0">
                <a:latin typeface="Times New Roman" panose="02020603050405020304" pitchFamily="18" charset="0"/>
                <a:cs typeface="Times New Roman" pitchFamily="18" charset="0"/>
              </a:rPr>
              <a:t>r</a:t>
            </a:r>
            <a:r>
              <a:rPr lang="sq-AL" sz="2400" dirty="0">
                <a:latin typeface="Times New Roman" panose="02020603050405020304" pitchFamily="18" charset="0"/>
                <a:cs typeface="Times New Roman" pitchFamily="18" charset="0"/>
              </a:rPr>
              <a:t>.</a:t>
            </a:r>
            <a:r>
              <a:rPr lang="en-US" sz="2400" dirty="0">
                <a:latin typeface="Times New Roman" panose="02020603050405020304" pitchFamily="18" charset="0"/>
                <a:cs typeface="Times New Roman" pitchFamily="18" charset="0"/>
              </a:rPr>
              <a:t> 124, on 28.05.1991. University of Shkodra has now 6 Faculties (Faculty of Social Sciences, Faculty of Educational Sciences, Faculty of Natural Sciences, Faculty of Economics, Faculty of Law and the Faculty of Foreign Languages). </a:t>
            </a: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359152" y="5832230"/>
            <a:ext cx="4644171" cy="1025770"/>
          </a:xfrm>
          <a:prstGeom prst="rect">
            <a:avLst/>
          </a:prstGeom>
          <a:noFill/>
        </p:spPr>
      </p:pic>
    </p:spTree>
    <p:extLst>
      <p:ext uri="{BB962C8B-B14F-4D97-AF65-F5344CB8AC3E}">
        <p14:creationId xmlns:p14="http://schemas.microsoft.com/office/powerpoint/2010/main" val="2097052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95657"/>
            <a:ext cx="9144000" cy="1538242"/>
          </a:xfrm>
        </p:spPr>
        <p:txBody>
          <a:bodyPr anchor="ctr">
            <a:normAutofit/>
          </a:bodyPr>
          <a:lstStyle/>
          <a:p>
            <a:pPr marL="0" marR="0">
              <a:lnSpc>
                <a:spcPct val="150000"/>
              </a:lnSpc>
              <a:spcBef>
                <a:spcPts val="0"/>
              </a:spcBef>
              <a:spcAft>
                <a:spcPts val="0"/>
              </a:spcAft>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Supporting development of </a:t>
            </a:r>
            <a:r>
              <a:rPr lang="en-US" sz="1800" b="1" dirty="0" err="1">
                <a:effectLst/>
                <a:latin typeface="Times New Roman" panose="02020603050405020304" pitchFamily="18" charset="0"/>
                <a:ea typeface="Aptos" panose="020B0004020202020204" pitchFamily="34" charset="0"/>
                <a:cs typeface="Times New Roman" panose="02020603050405020304" pitchFamily="18" charset="0"/>
              </a:rPr>
              <a:t>TransCultural</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 Competence for healthcare professionals in the Western Balkans </a:t>
            </a:r>
            <a:r>
              <a:rPr lang="sq-AL" sz="1800" b="1"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TCCWB</a:t>
            </a:r>
            <a:br>
              <a:rPr lang="en-US" sz="1800" b="1" dirty="0">
                <a:effectLst/>
                <a:latin typeface="Times New Roman" panose="02020603050405020304" pitchFamily="18" charset="0"/>
                <a:ea typeface="Aptos" panose="020B0004020202020204" pitchFamily="34" charset="0"/>
                <a:cs typeface="Times New Roman" panose="02020603050405020304" pitchFamily="18" charset="0"/>
              </a:rPr>
            </a:b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Project number: 101128620</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p:cNvSpPr>
            <a:spLocks noGrp="1"/>
          </p:cNvSpPr>
          <p:nvPr>
            <p:ph type="subTitle" idx="1"/>
          </p:nvPr>
        </p:nvSpPr>
        <p:spPr>
          <a:xfrm>
            <a:off x="1524000" y="2375732"/>
            <a:ext cx="9144000" cy="3456498"/>
          </a:xfrm>
        </p:spPr>
        <p:txBody>
          <a:bodyPr>
            <a:normAutofit fontScale="77500" lnSpcReduction="20000"/>
          </a:bodyPr>
          <a:lstStyle/>
          <a:p>
            <a:pPr>
              <a:lnSpc>
                <a:spcPct val="100000"/>
              </a:lnSpc>
              <a:spcBef>
                <a:spcPts val="0"/>
              </a:spcBef>
            </a:pPr>
            <a:r>
              <a:rPr lang="en-GB" dirty="0">
                <a:latin typeface="Times New Roman" panose="02020603050405020304" pitchFamily="18" charset="0"/>
                <a:cs typeface="Times New Roman" panose="02020603050405020304" pitchFamily="18" charset="0"/>
              </a:rPr>
              <a:t>Organisation</a:t>
            </a:r>
          </a:p>
          <a:p>
            <a:pPr algn="just">
              <a:buNone/>
            </a:pPr>
            <a:r>
              <a:rPr lang="en-GB" dirty="0">
                <a:latin typeface="Times New Roman" panose="02020603050405020304" pitchFamily="18" charset="0"/>
                <a:cs typeface="Times New Roman" panose="02020603050405020304" pitchFamily="18" charset="0"/>
              </a:rPr>
              <a:t>Shkodra University is organised as following</a:t>
            </a:r>
            <a:r>
              <a:rPr lang="sq-AL" dirty="0">
                <a:latin typeface="Times New Roman" panose="02020603050405020304" pitchFamily="18" charset="0"/>
                <a:cs typeface="Times New Roman" pitchFamily="18" charset="0"/>
              </a:rPr>
              <a:t> </a:t>
            </a:r>
            <a:r>
              <a:rPr lang="en-GB" dirty="0">
                <a:latin typeface="Times New Roman" pitchFamily="18" charset="0"/>
                <a:cs typeface="Times New Roman" pitchFamily="18" charset="0"/>
              </a:rPr>
              <a:t>: </a:t>
            </a:r>
          </a:p>
          <a:p>
            <a:pPr algn="just"/>
            <a:r>
              <a:rPr lang="en-GB" dirty="0">
                <a:latin typeface="Times New Roman" pitchFamily="18" charset="0"/>
                <a:cs typeface="Times New Roman" pitchFamily="18" charset="0"/>
              </a:rPr>
              <a:t>Rector, </a:t>
            </a:r>
          </a:p>
          <a:p>
            <a:pPr algn="just"/>
            <a:r>
              <a:rPr lang="en-GB" dirty="0">
                <a:latin typeface="Times New Roman" pitchFamily="18" charset="0"/>
                <a:cs typeface="Times New Roman" pitchFamily="18" charset="0"/>
              </a:rPr>
              <a:t>Pro – Rectors,</a:t>
            </a:r>
          </a:p>
          <a:p>
            <a:pPr algn="just"/>
            <a:r>
              <a:rPr lang="en-GB" dirty="0">
                <a:latin typeface="Times New Roman" pitchFamily="18" charset="0"/>
                <a:cs typeface="Times New Roman" pitchFamily="18" charset="0"/>
              </a:rPr>
              <a:t>Administrator,</a:t>
            </a:r>
          </a:p>
          <a:p>
            <a:pPr algn="just"/>
            <a:r>
              <a:rPr lang="en-GB" dirty="0">
                <a:latin typeface="Times New Roman" pitchFamily="18" charset="0"/>
                <a:cs typeface="Times New Roman" pitchFamily="18" charset="0"/>
              </a:rPr>
              <a:t>Dean</a:t>
            </a:r>
            <a:r>
              <a:rPr lang="sq-AL" dirty="0">
                <a:latin typeface="Times New Roman" panose="02020603050405020304" pitchFamily="18" charset="0"/>
                <a:cs typeface="Times New Roman" pitchFamily="18" charset="0"/>
              </a:rPr>
              <a:t>s</a:t>
            </a:r>
            <a:r>
              <a:rPr lang="en-GB" dirty="0">
                <a:latin typeface="Times New Roman" panose="02020603050405020304" pitchFamily="18" charset="0"/>
                <a:cs typeface="Times New Roman" pitchFamily="18" charset="0"/>
              </a:rPr>
              <a:t> of the </a:t>
            </a:r>
            <a:r>
              <a:rPr lang="en-GB" dirty="0" err="1">
                <a:latin typeface="Times New Roman" panose="02020603050405020304" pitchFamily="18" charset="0"/>
                <a:cs typeface="Times New Roman" pitchFamily="18" charset="0"/>
              </a:rPr>
              <a:t>Facult</a:t>
            </a:r>
            <a:r>
              <a:rPr lang="sq-AL" dirty="0">
                <a:latin typeface="Times New Roman" panose="02020603050405020304" pitchFamily="18" charset="0"/>
                <a:cs typeface="Times New Roman" pitchFamily="18" charset="0"/>
              </a:rPr>
              <a:t>ies</a:t>
            </a:r>
            <a:endParaRPr lang="en-GB" dirty="0">
              <a:latin typeface="Times New Roman" pitchFamily="18" charset="0"/>
              <a:cs typeface="Times New Roman" pitchFamily="18" charset="0"/>
            </a:endParaRPr>
          </a:p>
          <a:p>
            <a:pPr algn="just"/>
            <a:r>
              <a:rPr lang="en-GB" dirty="0">
                <a:latin typeface="Times New Roman" pitchFamily="18" charset="0"/>
                <a:cs typeface="Times New Roman" pitchFamily="18" charset="0"/>
              </a:rPr>
              <a:t>Head</a:t>
            </a:r>
            <a:r>
              <a:rPr lang="sq-AL" dirty="0">
                <a:latin typeface="Times New Roman" panose="02020603050405020304" pitchFamily="18" charset="0"/>
                <a:cs typeface="Times New Roman" pitchFamily="18" charset="0"/>
              </a:rPr>
              <a:t>s</a:t>
            </a:r>
            <a:r>
              <a:rPr lang="en-GB" dirty="0">
                <a:latin typeface="Times New Roman" panose="02020603050405020304" pitchFamily="18" charset="0"/>
                <a:cs typeface="Times New Roman" pitchFamily="18" charset="0"/>
              </a:rPr>
              <a:t> of the Department</a:t>
            </a:r>
            <a:r>
              <a:rPr lang="sq-AL" dirty="0">
                <a:latin typeface="Times New Roman" panose="02020603050405020304" pitchFamily="18" charset="0"/>
                <a:cs typeface="Times New Roman" pitchFamily="18" charset="0"/>
              </a:rPr>
              <a:t>s</a:t>
            </a:r>
            <a:r>
              <a:rPr lang="en-GB" dirty="0">
                <a:latin typeface="Times New Roman" pitchFamily="18" charset="0"/>
                <a:cs typeface="Times New Roman" pitchFamily="18" charset="0"/>
              </a:rPr>
              <a:t>.</a:t>
            </a:r>
          </a:p>
          <a:p>
            <a:pPr algn="just"/>
            <a:r>
              <a:rPr lang="en-GB" dirty="0">
                <a:latin typeface="Times New Roman" pitchFamily="18" charset="0"/>
                <a:cs typeface="Times New Roman" pitchFamily="18" charset="0"/>
              </a:rPr>
              <a:t>The Administrative personnel plays a great role to the progress of the </a:t>
            </a:r>
            <a:r>
              <a:rPr lang="sq-AL" dirty="0">
                <a:latin typeface="Times New Roman" panose="02020603050405020304" pitchFamily="18" charset="0"/>
                <a:cs typeface="Times New Roman" pitchFamily="18" charset="0"/>
              </a:rPr>
              <a:t>U</a:t>
            </a:r>
            <a:r>
              <a:rPr lang="en-GB" dirty="0" err="1">
                <a:latin typeface="Times New Roman" panose="02020603050405020304" pitchFamily="18" charset="0"/>
                <a:cs typeface="Times New Roman" pitchFamily="18" charset="0"/>
              </a:rPr>
              <a:t>niversity</a:t>
            </a:r>
            <a:r>
              <a:rPr lang="en-GB" dirty="0">
                <a:latin typeface="Times New Roman" pitchFamily="18" charset="0"/>
                <a:cs typeface="Times New Roman" pitchFamily="18" charset="0"/>
              </a:rPr>
              <a:t> activity. </a:t>
            </a:r>
          </a:p>
          <a:p>
            <a:pPr algn="just"/>
            <a:r>
              <a:rPr lang="en-GB" dirty="0">
                <a:latin typeface="Times New Roman" pitchFamily="18" charset="0"/>
                <a:cs typeface="Times New Roman" pitchFamily="18" charset="0"/>
              </a:rPr>
              <a:t>Students are organised in “</a:t>
            </a:r>
            <a:r>
              <a:rPr lang="en-GB" i="1" dirty="0">
                <a:latin typeface="Times New Roman" panose="02020603050405020304" pitchFamily="18" charset="0"/>
                <a:cs typeface="Times New Roman" pitchFamily="18" charset="0"/>
              </a:rPr>
              <a:t>Students </a:t>
            </a:r>
            <a:r>
              <a:rPr lang="sq-AL" i="1" dirty="0">
                <a:latin typeface="Times New Roman" panose="02020603050405020304" pitchFamily="18" charset="0"/>
                <a:cs typeface="Times New Roman" pitchFamily="18" charset="0"/>
              </a:rPr>
              <a:t>Council</a:t>
            </a:r>
            <a:r>
              <a:rPr lang="en-GB" dirty="0">
                <a:latin typeface="Times New Roman" panose="02020603050405020304" pitchFamily="18" charset="0"/>
                <a:cs typeface="Times New Roman" pitchFamily="18" charset="0"/>
              </a:rPr>
              <a:t>” which works within </a:t>
            </a:r>
            <a:r>
              <a:rPr lang="sq-AL" dirty="0">
                <a:latin typeface="Times New Roman" panose="02020603050405020304" pitchFamily="18" charset="0"/>
                <a:cs typeface="Times New Roman" pitchFamily="18" charset="0"/>
              </a:rPr>
              <a:t>the </a:t>
            </a:r>
            <a:r>
              <a:rPr lang="en-GB" dirty="0">
                <a:latin typeface="Times New Roman" panose="02020603050405020304" pitchFamily="18" charset="0"/>
                <a:cs typeface="Times New Roman" pitchFamily="18" charset="0"/>
              </a:rPr>
              <a:t>structures of this university</a:t>
            </a:r>
          </a:p>
          <a:p>
            <a:pPr>
              <a:lnSpc>
                <a:spcPct val="100000"/>
              </a:lnSpc>
              <a:spcBef>
                <a:spcPts val="0"/>
              </a:spcBef>
            </a:pPr>
            <a:endParaRPr lang="en-US" sz="2400" dirty="0">
              <a:latin typeface="Times New Roman" pitchFamily="18" charset="0"/>
              <a:cs typeface="Times New Roman"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359152" y="5832230"/>
            <a:ext cx="4644171" cy="1025770"/>
          </a:xfrm>
          <a:prstGeom prst="rect">
            <a:avLst/>
          </a:prstGeom>
          <a:noFill/>
        </p:spPr>
      </p:pic>
    </p:spTree>
    <p:extLst>
      <p:ext uri="{BB962C8B-B14F-4D97-AF65-F5344CB8AC3E}">
        <p14:creationId xmlns:p14="http://schemas.microsoft.com/office/powerpoint/2010/main" val="2977753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95657"/>
            <a:ext cx="9144000" cy="1538242"/>
          </a:xfrm>
        </p:spPr>
        <p:txBody>
          <a:bodyPr anchor="ctr">
            <a:normAutofit/>
          </a:bodyPr>
          <a:lstStyle/>
          <a:p>
            <a:pPr marL="0" marR="0">
              <a:lnSpc>
                <a:spcPct val="150000"/>
              </a:lnSpc>
              <a:spcBef>
                <a:spcPts val="0"/>
              </a:spcBef>
              <a:spcAft>
                <a:spcPts val="0"/>
              </a:spcAft>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Supporting development of </a:t>
            </a:r>
            <a:r>
              <a:rPr lang="en-US" sz="1800" b="1" dirty="0" err="1">
                <a:effectLst/>
                <a:latin typeface="Times New Roman" panose="02020603050405020304" pitchFamily="18" charset="0"/>
                <a:ea typeface="Aptos" panose="020B0004020202020204" pitchFamily="34" charset="0"/>
                <a:cs typeface="Times New Roman" panose="02020603050405020304" pitchFamily="18" charset="0"/>
              </a:rPr>
              <a:t>TransCultural</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 Competence for healthcare professionals in the Western Balkans </a:t>
            </a:r>
            <a:r>
              <a:rPr lang="sq-AL" sz="1800" b="1"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TCCWB</a:t>
            </a:r>
            <a:br>
              <a:rPr lang="en-US" sz="1800" b="1" dirty="0">
                <a:effectLst/>
                <a:latin typeface="Times New Roman" panose="02020603050405020304" pitchFamily="18" charset="0"/>
                <a:ea typeface="Aptos" panose="020B0004020202020204" pitchFamily="34" charset="0"/>
                <a:cs typeface="Times New Roman" panose="02020603050405020304" pitchFamily="18" charset="0"/>
              </a:rPr>
            </a:b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Project number: 101128620</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p:cNvSpPr>
            <a:spLocks noGrp="1"/>
          </p:cNvSpPr>
          <p:nvPr>
            <p:ph type="subTitle" idx="1"/>
          </p:nvPr>
        </p:nvSpPr>
        <p:spPr>
          <a:xfrm>
            <a:off x="1524000" y="2375732"/>
            <a:ext cx="9144000" cy="3456498"/>
          </a:xfrm>
        </p:spPr>
        <p:txBody>
          <a:bodyPr>
            <a:normAutofit/>
          </a:bodyPr>
          <a:lstStyle/>
          <a:p>
            <a:pPr>
              <a:lnSpc>
                <a:spcPct val="100000"/>
              </a:lnSpc>
              <a:spcBef>
                <a:spcPts val="0"/>
              </a:spcBef>
            </a:pPr>
            <a:r>
              <a:rPr lang="en-GB" dirty="0">
                <a:latin typeface="Times New Roman" panose="02020603050405020304" pitchFamily="18" charset="0"/>
                <a:cs typeface="Times New Roman" panose="02020603050405020304" pitchFamily="18" charset="0"/>
              </a:rPr>
              <a:t>Faculties</a:t>
            </a:r>
          </a:p>
          <a:p>
            <a:pPr>
              <a:lnSpc>
                <a:spcPct val="100000"/>
              </a:lnSpc>
              <a:spcBef>
                <a:spcPts val="0"/>
              </a:spcBef>
            </a:pPr>
            <a:r>
              <a:rPr lang="bs-Latn-BA" sz="2400" dirty="0">
                <a:effectLst/>
                <a:latin typeface="Times New Roman" panose="02020603050405020304" pitchFamily="18" charset="0"/>
                <a:ea typeface="Calibri" panose="020F0502020204030204" pitchFamily="34" charset="0"/>
                <a:cs typeface="Times New Roman" panose="02020603050405020304" pitchFamily="18" charset="0"/>
              </a:rPr>
              <a:t>University of Shkodra has now 6 Faculties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0000"/>
              </a:lnSpc>
              <a:spcBef>
                <a:spcPts val="0"/>
              </a:spcBef>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l">
              <a:lnSpc>
                <a:spcPct val="100000"/>
              </a:lnSpc>
              <a:spcBef>
                <a:spcPts val="0"/>
              </a:spcBef>
              <a:buFont typeface="Arial" panose="020B0604020202020204" pitchFamily="34" charset="0"/>
              <a:buChar char="•"/>
            </a:pPr>
            <a:r>
              <a:rPr lang="bs-Latn-BA" sz="2400" dirty="0">
                <a:effectLst/>
                <a:latin typeface="Times New Roman" panose="02020603050405020304" pitchFamily="18" charset="0"/>
                <a:ea typeface="Calibri" panose="020F0502020204030204" pitchFamily="34" charset="0"/>
                <a:cs typeface="Times New Roman" panose="02020603050405020304" pitchFamily="18" charset="0"/>
              </a:rPr>
              <a:t>Faculty of Social Sciences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l">
              <a:lnSpc>
                <a:spcPct val="100000"/>
              </a:lnSpc>
              <a:spcBef>
                <a:spcPts val="0"/>
              </a:spcBef>
              <a:buFont typeface="Arial" panose="020B0604020202020204" pitchFamily="34" charset="0"/>
              <a:buChar char="•"/>
            </a:pPr>
            <a:r>
              <a:rPr lang="bs-Latn-BA" sz="2400" dirty="0">
                <a:effectLst/>
                <a:latin typeface="Times New Roman" panose="02020603050405020304" pitchFamily="18" charset="0"/>
                <a:ea typeface="Calibri" panose="020F0502020204030204" pitchFamily="34" charset="0"/>
                <a:cs typeface="Times New Roman" panose="02020603050405020304" pitchFamily="18" charset="0"/>
              </a:rPr>
              <a:t>Faculty of Educational Sciences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l">
              <a:lnSpc>
                <a:spcPct val="100000"/>
              </a:lnSpc>
              <a:spcBef>
                <a:spcPts val="0"/>
              </a:spcBef>
              <a:buFont typeface="Arial" panose="020B0604020202020204" pitchFamily="34" charset="0"/>
              <a:buChar char="•"/>
            </a:pPr>
            <a:r>
              <a:rPr lang="bs-Latn-BA" sz="2400" dirty="0">
                <a:effectLst/>
                <a:latin typeface="Times New Roman" panose="02020603050405020304" pitchFamily="18" charset="0"/>
                <a:ea typeface="Calibri" panose="020F0502020204030204" pitchFamily="34" charset="0"/>
                <a:cs typeface="Times New Roman" panose="02020603050405020304" pitchFamily="18" charset="0"/>
              </a:rPr>
              <a:t>Faculty of Natural Sciences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l">
              <a:lnSpc>
                <a:spcPct val="100000"/>
              </a:lnSpc>
              <a:spcBef>
                <a:spcPts val="0"/>
              </a:spcBef>
              <a:buFont typeface="Arial" panose="020B0604020202020204" pitchFamily="34" charset="0"/>
              <a:buChar char="•"/>
            </a:pPr>
            <a:r>
              <a:rPr lang="bs-Latn-BA" sz="2400" dirty="0">
                <a:effectLst/>
                <a:latin typeface="Times New Roman" panose="02020603050405020304" pitchFamily="18" charset="0"/>
                <a:ea typeface="Calibri" panose="020F0502020204030204" pitchFamily="34" charset="0"/>
                <a:cs typeface="Times New Roman" panose="02020603050405020304" pitchFamily="18" charset="0"/>
              </a:rPr>
              <a:t>Faculty of Economics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l">
              <a:lnSpc>
                <a:spcPct val="100000"/>
              </a:lnSpc>
              <a:spcBef>
                <a:spcPts val="0"/>
              </a:spcBef>
              <a:buFont typeface="Arial" panose="020B0604020202020204" pitchFamily="34" charset="0"/>
              <a:buChar char="•"/>
            </a:pPr>
            <a:r>
              <a:rPr lang="bs-Latn-BA" sz="2400" dirty="0">
                <a:effectLst/>
                <a:latin typeface="Times New Roman" panose="02020603050405020304" pitchFamily="18" charset="0"/>
                <a:ea typeface="Calibri" panose="020F0502020204030204" pitchFamily="34" charset="0"/>
                <a:cs typeface="Times New Roman" panose="02020603050405020304" pitchFamily="18" charset="0"/>
              </a:rPr>
              <a:t>Faculty of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l">
              <a:lnSpc>
                <a:spcPct val="100000"/>
              </a:lnSpc>
              <a:spcBef>
                <a:spcPts val="0"/>
              </a:spcBef>
              <a:buFont typeface="Arial" panose="020B0604020202020204" pitchFamily="34" charset="0"/>
              <a:buChar char="•"/>
            </a:pPr>
            <a:r>
              <a:rPr lang="bs-Latn-BA" sz="2400" dirty="0">
                <a:effectLst/>
                <a:latin typeface="Times New Roman" panose="02020603050405020304" pitchFamily="18" charset="0"/>
                <a:ea typeface="Calibri" panose="020F0502020204030204" pitchFamily="34" charset="0"/>
                <a:cs typeface="Times New Roman" panose="02020603050405020304" pitchFamily="18" charset="0"/>
              </a:rPr>
              <a:t>Faculty of Foreign Languages).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endParaRPr lang="en-US" sz="2400" dirty="0">
              <a:latin typeface="Times New Roman" pitchFamily="18" charset="0"/>
              <a:cs typeface="Times New Roman"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359152" y="5832230"/>
            <a:ext cx="4644171" cy="1025770"/>
          </a:xfrm>
          <a:prstGeom prst="rect">
            <a:avLst/>
          </a:prstGeom>
          <a:noFill/>
        </p:spPr>
      </p:pic>
    </p:spTree>
    <p:extLst>
      <p:ext uri="{BB962C8B-B14F-4D97-AF65-F5344CB8AC3E}">
        <p14:creationId xmlns:p14="http://schemas.microsoft.com/office/powerpoint/2010/main" val="442274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95657"/>
            <a:ext cx="9144000" cy="1538242"/>
          </a:xfrm>
        </p:spPr>
        <p:txBody>
          <a:bodyPr anchor="ctr">
            <a:normAutofit/>
          </a:bodyPr>
          <a:lstStyle/>
          <a:p>
            <a:pPr marL="0" marR="0">
              <a:lnSpc>
                <a:spcPct val="150000"/>
              </a:lnSpc>
              <a:spcBef>
                <a:spcPts val="0"/>
              </a:spcBef>
              <a:spcAft>
                <a:spcPts val="0"/>
              </a:spcAft>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Supporting development of </a:t>
            </a:r>
            <a:r>
              <a:rPr lang="en-US" sz="1800" b="1" dirty="0" err="1">
                <a:effectLst/>
                <a:latin typeface="Times New Roman" panose="02020603050405020304" pitchFamily="18" charset="0"/>
                <a:ea typeface="Aptos" panose="020B0004020202020204" pitchFamily="34" charset="0"/>
                <a:cs typeface="Times New Roman" panose="02020603050405020304" pitchFamily="18" charset="0"/>
              </a:rPr>
              <a:t>TransCultural</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 Competence for healthcare professionals in the Western Balkans </a:t>
            </a:r>
            <a:r>
              <a:rPr lang="sq-AL" sz="1800" b="1"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TCCWB</a:t>
            </a:r>
            <a:br>
              <a:rPr lang="en-US" sz="1800" b="1" dirty="0">
                <a:effectLst/>
                <a:latin typeface="Times New Roman" panose="02020603050405020304" pitchFamily="18" charset="0"/>
                <a:ea typeface="Aptos" panose="020B0004020202020204" pitchFamily="34" charset="0"/>
                <a:cs typeface="Times New Roman" panose="02020603050405020304" pitchFamily="18" charset="0"/>
              </a:rPr>
            </a:b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Project number: 101128620</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p:cNvSpPr>
            <a:spLocks noGrp="1"/>
          </p:cNvSpPr>
          <p:nvPr>
            <p:ph type="subTitle" idx="1"/>
          </p:nvPr>
        </p:nvSpPr>
        <p:spPr>
          <a:xfrm>
            <a:off x="1524000" y="1939895"/>
            <a:ext cx="9144000" cy="3892335"/>
          </a:xfrm>
        </p:spPr>
        <p:txBody>
          <a:bodyPr>
            <a:normAutofit fontScale="62500" lnSpcReduction="20000"/>
          </a:bodyPr>
          <a:lstStyle/>
          <a:p>
            <a:pPr rtl="0" fontAlgn="base">
              <a:lnSpc>
                <a:spcPct val="170000"/>
              </a:lnSpc>
            </a:pPr>
            <a:r>
              <a:rPr lang="en-US" b="1" i="0" dirty="0">
                <a:effectLst/>
                <a:latin typeface="Times New Roman" panose="02020603050405020304" pitchFamily="18" charset="0"/>
                <a:cs typeface="Times New Roman" panose="02020603050405020304" pitchFamily="18" charset="0"/>
              </a:rPr>
              <a:t>The Departments of </a:t>
            </a:r>
            <a:r>
              <a:rPr lang="en-US" b="1" i="0" dirty="0" err="1">
                <a:effectLst/>
                <a:latin typeface="Times New Roman" panose="02020603050405020304" pitchFamily="18" charset="0"/>
                <a:cs typeface="Times New Roman" panose="02020603050405020304" pitchFamily="18" charset="0"/>
              </a:rPr>
              <a:t>Paraclinic</a:t>
            </a:r>
            <a:r>
              <a:rPr lang="en-US" b="1" i="0" dirty="0">
                <a:effectLst/>
                <a:latin typeface="Times New Roman" panose="02020603050405020304" pitchFamily="18" charset="0"/>
                <a:cs typeface="Times New Roman" panose="02020603050405020304" pitchFamily="18" charset="0"/>
              </a:rPr>
              <a:t> subjects and Clinic Subjects are included within the Faculty of Natural Sciences at University of Shkodra. </a:t>
            </a:r>
          </a:p>
          <a:p>
            <a:pPr algn="l" rtl="0" fontAlgn="base"/>
            <a:r>
              <a:rPr lang="en-US" b="0" i="0" dirty="0">
                <a:effectLst/>
                <a:latin typeface="Times New Roman" panose="02020603050405020304" pitchFamily="18" charset="0"/>
                <a:cs typeface="Times New Roman" panose="02020603050405020304" pitchFamily="18" charset="0"/>
              </a:rPr>
              <a:t>The following 3 Bachelor Study programs and </a:t>
            </a:r>
            <a:r>
              <a:rPr lang="en-US" dirty="0">
                <a:latin typeface="Times New Roman" panose="02020603050405020304" pitchFamily="18" charset="0"/>
                <a:cs typeface="Times New Roman" panose="02020603050405020304" pitchFamily="18" charset="0"/>
              </a:rPr>
              <a:t>one P</a:t>
            </a:r>
            <a:r>
              <a:rPr lang="en-US" b="0" i="0" dirty="0">
                <a:effectLst/>
                <a:latin typeface="Times New Roman" panose="02020603050405020304" pitchFamily="18" charset="0"/>
                <a:cs typeface="Times New Roman" panose="02020603050405020304" pitchFamily="18" charset="0"/>
              </a:rPr>
              <a:t>rofessional </a:t>
            </a:r>
            <a:r>
              <a:rPr lang="en-US" dirty="0">
                <a:latin typeface="Times New Roman" panose="02020603050405020304" pitchFamily="18" charset="0"/>
                <a:cs typeface="Times New Roman" panose="02020603050405020304" pitchFamily="18" charset="0"/>
              </a:rPr>
              <a:t>M</a:t>
            </a:r>
            <a:r>
              <a:rPr lang="en-US" b="0" i="0" dirty="0">
                <a:effectLst/>
                <a:latin typeface="Times New Roman" panose="02020603050405020304" pitchFamily="18" charset="0"/>
                <a:cs typeface="Times New Roman" panose="02020603050405020304" pitchFamily="18" charset="0"/>
              </a:rPr>
              <a:t>aster study program are offered</a:t>
            </a:r>
          </a:p>
          <a:p>
            <a:pPr algn="l" rtl="0" fontAlgn="base"/>
            <a:r>
              <a:rPr lang="en-US" b="0" i="0" dirty="0">
                <a:effectLst/>
                <a:latin typeface="Times New Roman" panose="02020603050405020304" pitchFamily="18" charset="0"/>
                <a:cs typeface="Times New Roman" panose="02020603050405020304" pitchFamily="18" charset="0"/>
              </a:rPr>
              <a:t>1. Bachelor in General Nursing, 180 ECTS, 3 academic years (started in 2001) and every year there are enrolled 100 students in the first year.</a:t>
            </a:r>
          </a:p>
          <a:p>
            <a:pPr algn="l" rtl="0" fontAlgn="base"/>
            <a:r>
              <a:rPr lang="en-US" b="0" i="0" dirty="0">
                <a:effectLst/>
                <a:latin typeface="Times New Roman" panose="02020603050405020304" pitchFamily="18" charset="0"/>
                <a:cs typeface="Times New Roman" panose="02020603050405020304" pitchFamily="18" charset="0"/>
              </a:rPr>
              <a:t>2. Bachelor in Nursing - Midwifery, 180 ECTS, 3 academic years (started in 2007) and every year there are enrolled 80 students in the first year</a:t>
            </a:r>
          </a:p>
          <a:p>
            <a:pPr algn="l" rtl="0" fontAlgn="base"/>
            <a:r>
              <a:rPr lang="en-US" b="0" i="0" dirty="0">
                <a:effectLst/>
                <a:latin typeface="Times New Roman" panose="02020603050405020304" pitchFamily="18" charset="0"/>
                <a:cs typeface="Times New Roman" panose="02020603050405020304" pitchFamily="18" charset="0"/>
              </a:rPr>
              <a:t>3. Bachelor in Physiotherapy, 180 ECTS, 3 academic years (started in 2007) and each year there are enrolled 70 students in the first year</a:t>
            </a:r>
          </a:p>
          <a:p>
            <a:pPr algn="l" rtl="0" fontAlgn="base"/>
            <a:r>
              <a:rPr lang="en-US" b="0" i="0" dirty="0">
                <a:effectLst/>
                <a:latin typeface="Times New Roman" panose="02020603050405020304" pitchFamily="18" charset="0"/>
                <a:cs typeface="Times New Roman" panose="02020603050405020304" pitchFamily="18" charset="0"/>
              </a:rPr>
              <a:t>4. Professional Master's in "Health Psychology", 60 ECTS, 1 academic year (started in 2012) and every year there are enrolled 70 students in the first year</a:t>
            </a:r>
          </a:p>
          <a:p>
            <a:pPr algn="l" rtl="0" fontAlgn="base"/>
            <a:r>
              <a:rPr lang="en-US" b="0" i="0" dirty="0">
                <a:effectLst/>
                <a:latin typeface="Times New Roman" panose="02020603050405020304" pitchFamily="18" charset="0"/>
                <a:cs typeface="Times New Roman" panose="02020603050405020304" pitchFamily="18" charset="0"/>
              </a:rPr>
              <a:t> </a:t>
            </a:r>
          </a:p>
          <a:p>
            <a:pPr algn="l" fontAlgn="base"/>
            <a:r>
              <a:rPr lang="en-US" dirty="0">
                <a:latin typeface="Times New Roman" panose="02020603050405020304" pitchFamily="18" charset="0"/>
                <a:cs typeface="Times New Roman" panose="02020603050405020304" pitchFamily="18" charset="0"/>
              </a:rPr>
              <a:t>T</a:t>
            </a:r>
            <a:r>
              <a:rPr lang="en-US" b="0" i="0" dirty="0">
                <a:effectLst/>
                <a:latin typeface="Times New Roman" panose="02020603050405020304" pitchFamily="18" charset="0"/>
                <a:cs typeface="Times New Roman" panose="02020603050405020304" pitchFamily="18" charset="0"/>
              </a:rPr>
              <a:t>his Department was part of the CCNURCA project with the main focus in Nursing and is also member of the BIOSINT </a:t>
            </a:r>
            <a:r>
              <a:rPr lang="en-US" dirty="0">
                <a:latin typeface="Times New Roman" panose="02020603050405020304" pitchFamily="18" charset="0"/>
                <a:cs typeface="Times New Roman" panose="02020603050405020304" pitchFamily="18" charset="0"/>
              </a:rPr>
              <a:t>project consortium with </a:t>
            </a:r>
            <a:r>
              <a:rPr lang="en-US" b="0" i="0" dirty="0">
                <a:effectLst/>
                <a:latin typeface="Times New Roman" panose="02020603050405020304" pitchFamily="18" charset="0"/>
                <a:cs typeface="Times New Roman" panose="02020603050405020304" pitchFamily="18" charset="0"/>
              </a:rPr>
              <a:t>the main focus on Internationalization of the study programs in Nursing</a:t>
            </a:r>
            <a:br>
              <a:rPr lang="en-US" b="0" i="0" dirty="0">
                <a:solidFill>
                  <a:srgbClr val="242424"/>
                </a:solidFill>
                <a:effectLst/>
                <a:latin typeface="Segoe UI" panose="020B0502040204020203" pitchFamily="34" charset="0"/>
              </a:rPr>
            </a:br>
            <a:endParaRPr lang="en-US" b="0" i="0" dirty="0">
              <a:solidFill>
                <a:srgbClr val="242424"/>
              </a:solidFill>
              <a:effectLst/>
              <a:latin typeface="Segoe UI" panose="020B0502040204020203" pitchFamily="34" charset="0"/>
            </a:endParaRPr>
          </a:p>
          <a:p>
            <a:pPr>
              <a:lnSpc>
                <a:spcPct val="100000"/>
              </a:lnSpc>
              <a:spcBef>
                <a:spcPts val="0"/>
              </a:spcBef>
            </a:pPr>
            <a:endParaRPr lang="en-US" sz="2400" dirty="0">
              <a:latin typeface="Times New Roman" pitchFamily="18" charset="0"/>
              <a:cs typeface="Times New Roman"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359152" y="5832230"/>
            <a:ext cx="4644171" cy="1025770"/>
          </a:xfrm>
          <a:prstGeom prst="rect">
            <a:avLst/>
          </a:prstGeom>
          <a:noFill/>
        </p:spPr>
      </p:pic>
    </p:spTree>
    <p:extLst>
      <p:ext uri="{BB962C8B-B14F-4D97-AF65-F5344CB8AC3E}">
        <p14:creationId xmlns:p14="http://schemas.microsoft.com/office/powerpoint/2010/main" val="333720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58703" y="1672966"/>
            <a:ext cx="10474593" cy="4460630"/>
          </a:xfrm>
        </p:spPr>
        <p:txBody>
          <a:bodyPr/>
          <a:lstStyle/>
          <a:p>
            <a:pPr algn="ctr">
              <a:lnSpc>
                <a:spcPct val="170000"/>
              </a:lnSpc>
              <a:buNone/>
            </a:pPr>
            <a:endParaRPr lang="en-US" sz="2400" dirty="0">
              <a:latin typeface="Algerian" pitchFamily="82" charset="0"/>
              <a:cs typeface="Times New Roman" pitchFamily="18" charset="0"/>
            </a:endParaRPr>
          </a:p>
          <a:p>
            <a:pPr>
              <a:lnSpc>
                <a:spcPct val="100000"/>
              </a:lnSpc>
              <a:spcBef>
                <a:spcPts val="0"/>
              </a:spcBef>
            </a:pPr>
            <a:endParaRPr lang="en-GB"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359152" y="5832230"/>
            <a:ext cx="4644171" cy="1025770"/>
          </a:xfrm>
          <a:prstGeom prst="rect">
            <a:avLst/>
          </a:prstGeom>
          <a:noFill/>
        </p:spPr>
      </p:pic>
      <p:sp>
        <p:nvSpPr>
          <p:cNvPr id="6" name="TextBox 5">
            <a:extLst>
              <a:ext uri="{FF2B5EF4-FFF2-40B4-BE49-F238E27FC236}">
                <a16:creationId xmlns:a16="http://schemas.microsoft.com/office/drawing/2014/main" id="{C5AEE61B-B113-5875-8E9C-08F3AC27898E}"/>
              </a:ext>
            </a:extLst>
          </p:cNvPr>
          <p:cNvSpPr txBox="1"/>
          <p:nvPr/>
        </p:nvSpPr>
        <p:spPr>
          <a:xfrm>
            <a:off x="991312" y="1025770"/>
            <a:ext cx="9913121" cy="1294393"/>
          </a:xfrm>
          <a:prstGeom prst="rect">
            <a:avLst/>
          </a:prstGeom>
          <a:noFill/>
        </p:spPr>
        <p:txBody>
          <a:bodyPr wrap="square">
            <a:spAutoFit/>
          </a:bodyPr>
          <a:lstStyle/>
          <a:p>
            <a:pPr algn="ctr">
              <a:lnSpc>
                <a:spcPct val="150000"/>
              </a:lnSpc>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Supporting development of </a:t>
            </a:r>
            <a:r>
              <a:rPr lang="en-US" sz="1800" b="1" dirty="0" err="1">
                <a:effectLst/>
                <a:latin typeface="Times New Roman" panose="02020603050405020304" pitchFamily="18" charset="0"/>
                <a:ea typeface="Aptos" panose="020B0004020202020204" pitchFamily="34" charset="0"/>
                <a:cs typeface="Times New Roman" panose="02020603050405020304" pitchFamily="18" charset="0"/>
              </a:rPr>
              <a:t>TransCultural</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 Competence for healthcare professionals in the </a:t>
            </a:r>
          </a:p>
          <a:p>
            <a:pPr algn="ctr">
              <a:lnSpc>
                <a:spcPct val="150000"/>
              </a:lnSpc>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Western Balkans </a:t>
            </a:r>
            <a:r>
              <a:rPr lang="sq-AL" sz="1800" b="1"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TCCWB</a:t>
            </a:r>
            <a:br>
              <a:rPr lang="en-US" sz="1800" b="1" dirty="0">
                <a:effectLst/>
                <a:latin typeface="Times New Roman" panose="02020603050405020304" pitchFamily="18" charset="0"/>
                <a:ea typeface="Aptos" panose="020B0004020202020204" pitchFamily="34" charset="0"/>
                <a:cs typeface="Times New Roman" panose="02020603050405020304" pitchFamily="18" charset="0"/>
              </a:rPr>
            </a:b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Project number: 101128620</a:t>
            </a:r>
            <a:endParaRPr lang="en-US" dirty="0"/>
          </a:p>
        </p:txBody>
      </p:sp>
      <p:pic>
        <p:nvPicPr>
          <p:cNvPr id="4" name="Picture 3" descr="A room with a doll on a bed&#10;&#10;Description automatically generated">
            <a:extLst>
              <a:ext uri="{FF2B5EF4-FFF2-40B4-BE49-F238E27FC236}">
                <a16:creationId xmlns:a16="http://schemas.microsoft.com/office/drawing/2014/main" id="{F06F9F01-4C32-8A8E-0E24-79FB50855F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0575" y="2440119"/>
            <a:ext cx="5087596" cy="3482117"/>
          </a:xfrm>
          <a:prstGeom prst="rect">
            <a:avLst/>
          </a:prstGeom>
        </p:spPr>
      </p:pic>
      <p:pic>
        <p:nvPicPr>
          <p:cNvPr id="8" name="Picture 7" descr="A room with a shelf full of mannequins&#10;&#10;Description automatically generated">
            <a:extLst>
              <a:ext uri="{FF2B5EF4-FFF2-40B4-BE49-F238E27FC236}">
                <a16:creationId xmlns:a16="http://schemas.microsoft.com/office/drawing/2014/main" id="{81C090A6-F4F6-1FAB-7B86-66B2C4D1E8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66916" y="2440119"/>
            <a:ext cx="4776780" cy="3482117"/>
          </a:xfrm>
          <a:prstGeom prst="rect">
            <a:avLst/>
          </a:prstGeom>
        </p:spPr>
      </p:pic>
    </p:spTree>
    <p:extLst>
      <p:ext uri="{BB962C8B-B14F-4D97-AF65-F5344CB8AC3E}">
        <p14:creationId xmlns:p14="http://schemas.microsoft.com/office/powerpoint/2010/main" val="1496258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95657"/>
            <a:ext cx="9144000" cy="1538242"/>
          </a:xfrm>
        </p:spPr>
        <p:txBody>
          <a:bodyPr anchor="ctr">
            <a:normAutofit/>
          </a:bodyPr>
          <a:lstStyle/>
          <a:p>
            <a:pPr marL="0" marR="0">
              <a:lnSpc>
                <a:spcPct val="150000"/>
              </a:lnSpc>
              <a:spcBef>
                <a:spcPts val="0"/>
              </a:spcBef>
              <a:spcAft>
                <a:spcPts val="0"/>
              </a:spcAft>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Supporting development of </a:t>
            </a:r>
            <a:r>
              <a:rPr lang="en-US" sz="1800" b="1" dirty="0" err="1">
                <a:effectLst/>
                <a:latin typeface="Times New Roman" panose="02020603050405020304" pitchFamily="18" charset="0"/>
                <a:ea typeface="Aptos" panose="020B0004020202020204" pitchFamily="34" charset="0"/>
                <a:cs typeface="Times New Roman" panose="02020603050405020304" pitchFamily="18" charset="0"/>
              </a:rPr>
              <a:t>TransCultural</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 Competence for healthcare professionals in the Western Balkans </a:t>
            </a:r>
            <a:r>
              <a:rPr lang="sq-AL" sz="1800" b="1"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TCCWB</a:t>
            </a:r>
            <a:br>
              <a:rPr lang="en-US" sz="1800" b="1" dirty="0">
                <a:effectLst/>
                <a:latin typeface="Times New Roman" panose="02020603050405020304" pitchFamily="18" charset="0"/>
                <a:ea typeface="Aptos" panose="020B0004020202020204" pitchFamily="34" charset="0"/>
                <a:cs typeface="Times New Roman" panose="02020603050405020304" pitchFamily="18" charset="0"/>
              </a:rPr>
            </a:b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Project number: 101128620</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p:cNvSpPr>
            <a:spLocks noGrp="1"/>
          </p:cNvSpPr>
          <p:nvPr>
            <p:ph type="subTitle" idx="1"/>
          </p:nvPr>
        </p:nvSpPr>
        <p:spPr>
          <a:xfrm>
            <a:off x="1524000" y="2375732"/>
            <a:ext cx="9144000" cy="3456498"/>
          </a:xfrm>
        </p:spPr>
        <p:txBody>
          <a:bodyPr>
            <a:normAutofit/>
          </a:bodyPr>
          <a:lstStyle/>
          <a:p>
            <a:pPr>
              <a:lnSpc>
                <a:spcPct val="100000"/>
              </a:lnSpc>
              <a:spcBef>
                <a:spcPts val="0"/>
              </a:spcBef>
            </a:pPr>
            <a:r>
              <a:rPr lang="en-US" sz="1800" b="1" i="0" u="none" strike="noStrike" baseline="0" dirty="0">
                <a:latin typeface="Times New Roman" panose="02020603050405020304" pitchFamily="18" charset="0"/>
                <a:cs typeface="Times New Roman" panose="02020603050405020304" pitchFamily="18" charset="0"/>
              </a:rPr>
              <a:t>Work Package 5: Dissemination and Exploitation </a:t>
            </a:r>
            <a:r>
              <a:rPr lang="en-US" sz="1800" b="0" i="0" u="none" strike="noStrike" baseline="0" dirty="0">
                <a:latin typeface="Times New Roman" panose="02020603050405020304" pitchFamily="18" charset="0"/>
                <a:cs typeface="Times New Roman" panose="02020603050405020304" pitchFamily="18" charset="0"/>
              </a:rPr>
              <a:t>	</a:t>
            </a:r>
          </a:p>
          <a:p>
            <a:pPr>
              <a:lnSpc>
                <a:spcPct val="100000"/>
              </a:lnSpc>
              <a:spcBef>
                <a:spcPts val="0"/>
              </a:spcBef>
            </a:pPr>
            <a:r>
              <a:rPr lang="en-US" sz="1800" b="1" dirty="0">
                <a:latin typeface="Times New Roman" panose="02020603050405020304" pitchFamily="18" charset="0"/>
                <a:cs typeface="Times New Roman" panose="02020603050405020304" pitchFamily="18" charset="0"/>
              </a:rPr>
              <a:t>Duration </a:t>
            </a:r>
            <a:r>
              <a:rPr lang="en-US" sz="1800" b="0" i="0" u="none" strike="noStrike" baseline="0" dirty="0">
                <a:latin typeface="Times New Roman" panose="02020603050405020304" pitchFamily="18" charset="0"/>
                <a:cs typeface="Times New Roman" panose="02020603050405020304" pitchFamily="18" charset="0"/>
              </a:rPr>
              <a:t>M1 – M36 	</a:t>
            </a:r>
          </a:p>
          <a:p>
            <a:pPr>
              <a:lnSpc>
                <a:spcPct val="100000"/>
              </a:lnSpc>
              <a:spcBef>
                <a:spcPts val="0"/>
              </a:spcBef>
            </a:pPr>
            <a:r>
              <a:rPr lang="en-US" sz="1800" b="1" dirty="0">
                <a:latin typeface="Times New Roman" panose="02020603050405020304" pitchFamily="18" charset="0"/>
                <a:cs typeface="Times New Roman" panose="02020603050405020304" pitchFamily="18" charset="0"/>
              </a:rPr>
              <a:t>Lead Beneficiary – University of Shkodra “</a:t>
            </a:r>
            <a:r>
              <a:rPr lang="en-US" sz="1800" b="1" dirty="0" err="1">
                <a:latin typeface="Times New Roman" panose="02020603050405020304" pitchFamily="18" charset="0"/>
                <a:cs typeface="Times New Roman" panose="02020603050405020304" pitchFamily="18" charset="0"/>
              </a:rPr>
              <a:t>Luigj</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Gurakuqi</a:t>
            </a:r>
            <a:r>
              <a:rPr lang="en-US" sz="1800" b="1" dirty="0">
                <a:latin typeface="Times New Roman" panose="02020603050405020304" pitchFamily="18" charset="0"/>
                <a:cs typeface="Times New Roman" panose="02020603050405020304" pitchFamily="18" charset="0"/>
              </a:rPr>
              <a:t>” </a:t>
            </a:r>
          </a:p>
          <a:p>
            <a:r>
              <a:rPr lang="en-US" b="1" i="0" u="none" strike="noStrike" baseline="0" dirty="0">
                <a:latin typeface="Times New Roman" panose="02020603050405020304" pitchFamily="18" charset="0"/>
                <a:cs typeface="Times New Roman" panose="02020603050405020304" pitchFamily="18" charset="0"/>
              </a:rPr>
              <a:t>Main Objective of this Work package</a:t>
            </a:r>
            <a:r>
              <a:rPr lang="en-US" b="0" i="0" u="none" strike="noStrike" baseline="0" dirty="0">
                <a:latin typeface="Times New Roman" panose="02020603050405020304" pitchFamily="18" charset="0"/>
                <a:cs typeface="Times New Roman" panose="02020603050405020304" pitchFamily="18" charset="0"/>
              </a:rPr>
              <a:t>: </a:t>
            </a:r>
          </a:p>
          <a:p>
            <a:r>
              <a:rPr lang="en-US" sz="1800" b="0" i="0" u="none" strike="noStrike" baseline="0" dirty="0">
                <a:latin typeface="Times New Roman" panose="02020603050405020304" pitchFamily="18" charset="0"/>
                <a:cs typeface="Times New Roman" panose="02020603050405020304" pitchFamily="18" charset="0"/>
              </a:rPr>
              <a:t>The project will provide a template for other institutions and educational institutions in partner countries to implement the proposed teaching materials and methodologies. Links with nursing organizations in consortium countries </a:t>
            </a:r>
          </a:p>
          <a:p>
            <a:r>
              <a:rPr lang="en-US" sz="1800" b="0" i="0" u="none" strike="noStrike" baseline="0" dirty="0">
                <a:solidFill>
                  <a:srgbClr val="000000"/>
                </a:solidFill>
                <a:latin typeface="Arial" panose="020B0604020202020204" pitchFamily="34" charset="0"/>
              </a:rPr>
              <a:t>	</a:t>
            </a:r>
          </a:p>
          <a:p>
            <a:pPr>
              <a:lnSpc>
                <a:spcPct val="100000"/>
              </a:lnSpc>
              <a:spcBef>
                <a:spcPts val="0"/>
              </a:spcBef>
            </a:pPr>
            <a:endParaRPr lang="en-US" sz="2400" dirty="0">
              <a:latin typeface="Times New Roman" pitchFamily="18" charset="0"/>
              <a:cs typeface="Times New Roman"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359152" y="5832230"/>
            <a:ext cx="4644171" cy="1025770"/>
          </a:xfrm>
          <a:prstGeom prst="rect">
            <a:avLst/>
          </a:prstGeom>
          <a:noFill/>
        </p:spPr>
      </p:pic>
    </p:spTree>
    <p:extLst>
      <p:ext uri="{BB962C8B-B14F-4D97-AF65-F5344CB8AC3E}">
        <p14:creationId xmlns:p14="http://schemas.microsoft.com/office/powerpoint/2010/main" val="2642672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95657"/>
            <a:ext cx="9144000" cy="1538242"/>
          </a:xfrm>
        </p:spPr>
        <p:txBody>
          <a:bodyPr anchor="ctr">
            <a:normAutofit/>
          </a:bodyPr>
          <a:lstStyle/>
          <a:p>
            <a:pPr marL="0" marR="0">
              <a:lnSpc>
                <a:spcPct val="150000"/>
              </a:lnSpc>
              <a:spcBef>
                <a:spcPts val="0"/>
              </a:spcBef>
              <a:spcAft>
                <a:spcPts val="0"/>
              </a:spcAft>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Supporting development of </a:t>
            </a:r>
            <a:r>
              <a:rPr lang="en-US" sz="1800" b="1" dirty="0" err="1">
                <a:effectLst/>
                <a:latin typeface="Times New Roman" panose="02020603050405020304" pitchFamily="18" charset="0"/>
                <a:ea typeface="Aptos" panose="020B0004020202020204" pitchFamily="34" charset="0"/>
                <a:cs typeface="Times New Roman" panose="02020603050405020304" pitchFamily="18" charset="0"/>
              </a:rPr>
              <a:t>TransCultural</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 Competence for healthcare professionals in the Western Balkans </a:t>
            </a:r>
            <a:r>
              <a:rPr lang="sq-AL" sz="1800" b="1"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TCCWB</a:t>
            </a:r>
            <a:br>
              <a:rPr lang="en-US" sz="1800" b="1" dirty="0">
                <a:effectLst/>
                <a:latin typeface="Times New Roman" panose="02020603050405020304" pitchFamily="18" charset="0"/>
                <a:ea typeface="Aptos" panose="020B0004020202020204" pitchFamily="34" charset="0"/>
                <a:cs typeface="Times New Roman" panose="02020603050405020304" pitchFamily="18" charset="0"/>
              </a:rPr>
            </a:b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Project number: 101128620</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p:cNvSpPr>
            <a:spLocks noGrp="1"/>
          </p:cNvSpPr>
          <p:nvPr>
            <p:ph type="subTitle" idx="1"/>
          </p:nvPr>
        </p:nvSpPr>
        <p:spPr>
          <a:xfrm>
            <a:off x="1524000" y="2375732"/>
            <a:ext cx="9144000" cy="3456498"/>
          </a:xfrm>
        </p:spPr>
        <p:txBody>
          <a:bodyPr>
            <a:normAutofit/>
          </a:bodyPr>
          <a:lstStyle/>
          <a:p>
            <a:pPr marL="0" marR="0">
              <a:spcBef>
                <a:spcPts val="0"/>
              </a:spcBef>
              <a:spcAft>
                <a:spcPts val="0"/>
              </a:spcAft>
            </a:pPr>
            <a:r>
              <a:rPr lang="en-US" b="1"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Task 5.1</a:t>
            </a:r>
          </a:p>
          <a:p>
            <a:pPr marL="0" marR="0">
              <a:spcBef>
                <a:spcPts val="0"/>
              </a:spcBef>
              <a:spcAft>
                <a:spcPts val="0"/>
              </a:spcAft>
            </a:pPr>
            <a:r>
              <a:rPr lang="en-US" b="1"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Developing promotional materials </a:t>
            </a:r>
          </a:p>
          <a:p>
            <a:pPr marL="0" marR="0">
              <a:lnSpc>
                <a:spcPct val="107000"/>
              </a:lnSpc>
              <a:spcBef>
                <a:spcPts val="0"/>
              </a:spcBef>
              <a:spcAft>
                <a:spcPts val="800"/>
              </a:spcAft>
            </a:pP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 </a:t>
            </a:r>
          </a:p>
          <a:p>
            <a:pPr marL="342900" marR="0" indent="-342900" algn="just">
              <a:spcBef>
                <a:spcPts val="0"/>
              </a:spcBef>
              <a:spcAft>
                <a:spcPts val="0"/>
              </a:spcAft>
              <a:buFont typeface="Arial" panose="020B0604020202020204" pitchFamily="34" charset="0"/>
              <a:buChar char="•"/>
            </a:pPr>
            <a:r>
              <a:rPr lang="en-US" sz="20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Within the project template for ppt presentations, memorandums and official communication will be developed by project consortium. Also document for dissemination strategies will be developed </a:t>
            </a:r>
          </a:p>
          <a:p>
            <a:pPr marL="0" marR="0">
              <a:lnSpc>
                <a:spcPct val="107000"/>
              </a:lnSpc>
              <a:spcBef>
                <a:spcPts val="0"/>
              </a:spcBef>
              <a:spcAft>
                <a:spcPts val="800"/>
              </a:spcAft>
            </a:pP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 </a:t>
            </a:r>
          </a:p>
          <a:p>
            <a:pPr marL="285750" marR="0" indent="-285750" algn="l">
              <a:spcBef>
                <a:spcPts val="0"/>
              </a:spcBef>
              <a:spcAft>
                <a:spcPts val="0"/>
              </a:spcAft>
              <a:buFont typeface="Arial" panose="020B0604020202020204" pitchFamily="34" charset="0"/>
              <a:buChar char="•"/>
            </a:pPr>
            <a:r>
              <a:rPr lang="en-US" sz="1800" dirty="0">
                <a:solidFill>
                  <a:srgbClr val="000000"/>
                </a:solidFill>
                <a:latin typeface="Times New Roman" panose="02020603050405020304" pitchFamily="18" charset="0"/>
                <a:ea typeface="Aptos" panose="020B0004020202020204" pitchFamily="34" charset="0"/>
                <a:cs typeface="Times New Roman" panose="02020603050405020304" pitchFamily="18" charset="0"/>
              </a:rPr>
              <a:t>A</a:t>
            </a:r>
            <a:r>
              <a:rPr lang="en-US" sz="18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ll participants </a:t>
            </a:r>
          </a:p>
          <a:p>
            <a:pPr>
              <a:lnSpc>
                <a:spcPct val="100000"/>
              </a:lnSpc>
              <a:spcBef>
                <a:spcPts val="0"/>
              </a:spcBef>
            </a:pPr>
            <a:endParaRPr lang="en-US" sz="2400" dirty="0">
              <a:latin typeface="Times New Roman" pitchFamily="18" charset="0"/>
              <a:cs typeface="Times New Roman"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359152" y="5832230"/>
            <a:ext cx="4644171" cy="1025770"/>
          </a:xfrm>
          <a:prstGeom prst="rect">
            <a:avLst/>
          </a:prstGeom>
          <a:noFill/>
        </p:spPr>
      </p:pic>
    </p:spTree>
    <p:extLst>
      <p:ext uri="{BB962C8B-B14F-4D97-AF65-F5344CB8AC3E}">
        <p14:creationId xmlns:p14="http://schemas.microsoft.com/office/powerpoint/2010/main" val="1787707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95657"/>
            <a:ext cx="9144000" cy="1538242"/>
          </a:xfrm>
        </p:spPr>
        <p:txBody>
          <a:bodyPr anchor="ctr">
            <a:normAutofit/>
          </a:bodyPr>
          <a:lstStyle/>
          <a:p>
            <a:pPr marL="0" marR="0">
              <a:lnSpc>
                <a:spcPct val="150000"/>
              </a:lnSpc>
              <a:spcBef>
                <a:spcPts val="0"/>
              </a:spcBef>
              <a:spcAft>
                <a:spcPts val="0"/>
              </a:spcAft>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Supporting development of </a:t>
            </a:r>
            <a:r>
              <a:rPr lang="en-US" sz="1800" b="1" dirty="0" err="1">
                <a:effectLst/>
                <a:latin typeface="Times New Roman" panose="02020603050405020304" pitchFamily="18" charset="0"/>
                <a:ea typeface="Aptos" panose="020B0004020202020204" pitchFamily="34" charset="0"/>
                <a:cs typeface="Times New Roman" panose="02020603050405020304" pitchFamily="18" charset="0"/>
              </a:rPr>
              <a:t>TransCultural</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 Competence for healthcare professionals in the Western Balkans </a:t>
            </a:r>
            <a:r>
              <a:rPr lang="sq-AL" sz="1800" b="1"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TCCWB</a:t>
            </a:r>
            <a:br>
              <a:rPr lang="en-US" sz="1800" b="1" dirty="0">
                <a:effectLst/>
                <a:latin typeface="Times New Roman" panose="02020603050405020304" pitchFamily="18" charset="0"/>
                <a:ea typeface="Aptos" panose="020B0004020202020204" pitchFamily="34" charset="0"/>
                <a:cs typeface="Times New Roman" panose="02020603050405020304" pitchFamily="18" charset="0"/>
              </a:rPr>
            </a:b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Project number: 101128620</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p:cNvSpPr>
            <a:spLocks noGrp="1"/>
          </p:cNvSpPr>
          <p:nvPr>
            <p:ph type="subTitle" idx="1"/>
          </p:nvPr>
        </p:nvSpPr>
        <p:spPr>
          <a:xfrm>
            <a:off x="1524000" y="2375732"/>
            <a:ext cx="9144000" cy="3456498"/>
          </a:xfrm>
        </p:spPr>
        <p:txBody>
          <a:bodyPr>
            <a:normAutofit/>
          </a:bodyPr>
          <a:lstStyle/>
          <a:p>
            <a:pPr marL="0" marR="0">
              <a:spcBef>
                <a:spcPts val="0"/>
              </a:spcBef>
              <a:spcAft>
                <a:spcPts val="0"/>
              </a:spcAft>
            </a:pPr>
            <a:r>
              <a:rPr lang="en-US" sz="2000" b="1" dirty="0">
                <a:effectLst/>
                <a:latin typeface="Times New Roman" panose="02020603050405020304" pitchFamily="18" charset="0"/>
                <a:ea typeface="Aptos" panose="020B0004020202020204" pitchFamily="34" charset="0"/>
                <a:cs typeface="Times New Roman" panose="02020603050405020304" pitchFamily="18" charset="0"/>
              </a:rPr>
              <a:t>Task 5.2</a:t>
            </a:r>
          </a:p>
          <a:p>
            <a:pPr marL="0" marR="0">
              <a:spcBef>
                <a:spcPts val="0"/>
              </a:spcBef>
              <a:spcAft>
                <a:spcPts val="0"/>
              </a:spcAft>
            </a:pPr>
            <a:r>
              <a:rPr lang="en-US" sz="2000" b="1" dirty="0">
                <a:effectLst/>
                <a:latin typeface="Times New Roman" panose="02020603050405020304" pitchFamily="18" charset="0"/>
                <a:ea typeface="Aptos" panose="020B0004020202020204" pitchFamily="34" charset="0"/>
                <a:cs typeface="Times New Roman" panose="02020603050405020304" pitchFamily="18" charset="0"/>
              </a:rPr>
              <a:t>Web page &amp; social media </a:t>
            </a:r>
          </a:p>
          <a:p>
            <a:pPr marL="0" marR="0">
              <a:spcBef>
                <a:spcPts val="0"/>
              </a:spcBef>
              <a:spcAft>
                <a:spcPts val="0"/>
              </a:spcAft>
            </a:pPr>
            <a:endParaRPr lang="en-US" sz="1800" dirty="0">
              <a:effectLst/>
              <a:latin typeface="Times New Roman" panose="02020603050405020304" pitchFamily="18" charset="0"/>
              <a:ea typeface="Aptos" panose="020B0004020202020204" pitchFamily="34" charset="0"/>
              <a:cs typeface="Times New Roman" panose="02020603050405020304" pitchFamily="18" charset="0"/>
            </a:endParaRPr>
          </a:p>
          <a:p>
            <a:pPr marL="285750" marR="0" indent="-285750" algn="just">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Aptos" panose="020B0004020202020204" pitchFamily="34" charset="0"/>
                <a:cs typeface="Times New Roman" panose="02020603050405020304" pitchFamily="18" charset="0"/>
              </a:rPr>
              <a:t>Project consortium led by WP leader will develop and create web page of project, along with the social media content that will be shared. Every beneficiary will publish project activities and deliverables (where appropriate) on their project webpage. Social media like Facebook, Instagram and LinkedIn will be connected to the partners social media accounts to increase share of information </a:t>
            </a:r>
          </a:p>
          <a:p>
            <a:pPr marL="0" marR="0">
              <a:spcBef>
                <a:spcPts val="0"/>
              </a:spcBef>
              <a:spcAft>
                <a:spcPts val="0"/>
              </a:spcAft>
            </a:pPr>
            <a:endParaRPr lang="en-US" sz="1800" dirty="0">
              <a:latin typeface="Times New Roman" panose="02020603050405020304" pitchFamily="18" charset="0"/>
              <a:ea typeface="Aptos" panose="020B0004020202020204" pitchFamily="34" charset="0"/>
              <a:cs typeface="Times New Roman" panose="02020603050405020304" pitchFamily="18" charset="0"/>
            </a:endParaRPr>
          </a:p>
          <a:p>
            <a:pPr marL="285750" marR="0" indent="-285750" algn="l">
              <a:spcBef>
                <a:spcPts val="0"/>
              </a:spcBef>
              <a:spcAft>
                <a:spcPts val="0"/>
              </a:spcAft>
              <a:buFont typeface="Arial" panose="020B0604020202020204" pitchFamily="34" charset="0"/>
              <a:buChar char="•"/>
            </a:pPr>
            <a:r>
              <a:rPr lang="en-US" sz="1800" dirty="0">
                <a:latin typeface="Times New Roman" panose="02020603050405020304" pitchFamily="18" charset="0"/>
                <a:ea typeface="Aptos" panose="020B0004020202020204" pitchFamily="34" charset="0"/>
                <a:cs typeface="Times New Roman" panose="02020603050405020304" pitchFamily="18" charset="0"/>
              </a:rPr>
              <a:t>A</a:t>
            </a:r>
            <a:r>
              <a:rPr lang="en-US" sz="1800" dirty="0">
                <a:effectLst/>
                <a:latin typeface="Times New Roman" panose="02020603050405020304" pitchFamily="18" charset="0"/>
                <a:ea typeface="Aptos" panose="020B0004020202020204" pitchFamily="34" charset="0"/>
                <a:cs typeface="Times New Roman" panose="02020603050405020304" pitchFamily="18" charset="0"/>
              </a:rPr>
              <a:t>ll participants </a:t>
            </a:r>
          </a:p>
          <a:p>
            <a:pPr>
              <a:lnSpc>
                <a:spcPct val="100000"/>
              </a:lnSpc>
              <a:spcBef>
                <a:spcPts val="0"/>
              </a:spcBef>
            </a:pPr>
            <a:endParaRPr lang="en-US" sz="2400" dirty="0">
              <a:latin typeface="Times New Roman" pitchFamily="18" charset="0"/>
              <a:cs typeface="Times New Roman"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359152" y="5832230"/>
            <a:ext cx="4644171" cy="1025770"/>
          </a:xfrm>
          <a:prstGeom prst="rect">
            <a:avLst/>
          </a:prstGeom>
          <a:noFill/>
        </p:spPr>
      </p:pic>
    </p:spTree>
    <p:extLst>
      <p:ext uri="{BB962C8B-B14F-4D97-AF65-F5344CB8AC3E}">
        <p14:creationId xmlns:p14="http://schemas.microsoft.com/office/powerpoint/2010/main" val="919602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1087</Words>
  <Application>Microsoft Office PowerPoint</Application>
  <PresentationFormat>Widescreen</PresentationFormat>
  <Paragraphs>103</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Algerian</vt:lpstr>
      <vt:lpstr>Aptos</vt:lpstr>
      <vt:lpstr>Arial</vt:lpstr>
      <vt:lpstr>Calibri</vt:lpstr>
      <vt:lpstr>Calibri Light</vt:lpstr>
      <vt:lpstr>Segoe UI</vt:lpstr>
      <vt:lpstr>Times New Roman</vt:lpstr>
      <vt:lpstr>Office Theme</vt:lpstr>
      <vt:lpstr>Supporting development of TransCultural Competence for healthcare professionals in the Western Balkans – TCCWB Project number: 101128620</vt:lpstr>
      <vt:lpstr>Supporting development of TransCultural Competence for healthcare professionals in the Western Balkans – TCCWB Project number: 101128620</vt:lpstr>
      <vt:lpstr>Supporting development of TransCultural Competence for healthcare professionals in the Western Balkans – TCCWB Project number: 101128620</vt:lpstr>
      <vt:lpstr>Supporting development of TransCultural Competence for healthcare professionals in the Western Balkans – TCCWB Project number: 101128620</vt:lpstr>
      <vt:lpstr>Supporting development of TransCultural Competence for healthcare professionals in the Western Balkans – TCCWB Project number: 101128620</vt:lpstr>
      <vt:lpstr>PowerPoint Presentation</vt:lpstr>
      <vt:lpstr>Supporting development of TransCultural Competence for healthcare professionals in the Western Balkans – TCCWB Project number: 101128620</vt:lpstr>
      <vt:lpstr>Supporting development of TransCultural Competence for healthcare professionals in the Western Balkans – TCCWB Project number: 101128620</vt:lpstr>
      <vt:lpstr>Supporting development of TransCultural Competence for healthcare professionals in the Western Balkans – TCCWB Project number: 101128620</vt:lpstr>
      <vt:lpstr>Supporting development of TransCultural Competence for healthcare professionals in the Western Balkans – TCCWB Project number: 101128620</vt:lpstr>
      <vt:lpstr>Supporting development of TransCultural Competence for healthcare professionals in the Western Balkans – TCCWB Project number: 101128620</vt:lpstr>
      <vt:lpstr>Supporting development of TransCultural Competence for healthcare professionals in the Western Balkans – TCCWB Project number: 101128620</vt:lpstr>
      <vt:lpstr>Supporting development of TransCultural Competence for healthcare professionals in the Western Balkans – TCCWB Project number: 101128620</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BIOSINT Strengthening capacities and digital competences in biomedical education through internationalization at home</dc:title>
  <dc:creator>Erard Curcija</dc:creator>
  <cp:lastModifiedBy>Erard Curcija</cp:lastModifiedBy>
  <cp:revision>4</cp:revision>
  <dcterms:created xsi:type="dcterms:W3CDTF">2023-02-21T09:13:21Z</dcterms:created>
  <dcterms:modified xsi:type="dcterms:W3CDTF">2024-06-11T09:50:54Z</dcterms:modified>
</cp:coreProperties>
</file>