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70" r:id="rId4"/>
    <p:sldId id="259" r:id="rId5"/>
    <p:sldId id="260" r:id="rId6"/>
    <p:sldId id="271" r:id="rId7"/>
    <p:sldId id="272" r:id="rId8"/>
  </p:sldIdLst>
  <p:sldSz cx="12192000" cy="6858000"/>
  <p:notesSz cx="6858000" cy="9144000"/>
  <p:embeddedFontLst>
    <p:embeddedFont>
      <p:font typeface="EB Garamond" panose="00000500000000000000" pitchFamily="2" charset="0"/>
      <p:regular r:id="rId10"/>
      <p:bold r:id="rId11"/>
      <p:italic r:id="rId12"/>
      <p:boldItalic r:id="rId13"/>
    </p:embeddedFont>
    <p:embeddedFont>
      <p:font typeface="Trebuchet MS" panose="020B0603020202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jKnK++xGdecdqzIFVo0JW3imrd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1"/>
    <a:srgbClr val="FFCC66"/>
    <a:srgbClr val="EF5011"/>
    <a:srgbClr val="FF9900"/>
    <a:srgbClr val="FFFF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A52BF3-35F2-41F8-BF14-6F924A90061F}">
  <a:tblStyle styleId="{CAA52BF3-35F2-41F8-BF14-6F924A90061F}" styleName="Table_0">
    <a:wholeTbl>
      <a:tcTxStyle b="off" i="off">
        <a:font>
          <a:latin typeface="Avenir Next LT Pro"/>
          <a:ea typeface="Avenir Next LT Pro"/>
          <a:cs typeface="Avenir Next LT Pr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EE6F0"/>
          </a:solidFill>
        </a:fill>
      </a:tcStyle>
    </a:wholeTbl>
    <a:band1H>
      <a:tcTxStyle/>
      <a:tcStyle>
        <a:tcBdr/>
        <a:fill>
          <a:solidFill>
            <a:srgbClr val="FDCAD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DCAD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59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61" Type="http://schemas.openxmlformats.org/officeDocument/2006/relationships/viewProps" Target="viewProps.xml"/><Relationship Id="rId10" Type="http://schemas.openxmlformats.org/officeDocument/2006/relationships/font" Target="fonts/font1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87325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767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4345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5444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578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olo">
  <p:cSld name="Tito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/>
          <p:nvPr/>
        </p:nvSpPr>
        <p:spPr>
          <a:xfrm>
            <a:off x="3050" y="-663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" name="Google Shape;18;p13"/>
          <p:cNvSpPr/>
          <p:nvPr/>
        </p:nvSpPr>
        <p:spPr>
          <a:xfrm>
            <a:off x="3050" y="-663"/>
            <a:ext cx="12188952" cy="6858000"/>
          </a:xfrm>
          <a:prstGeom prst="rect">
            <a:avLst/>
          </a:prstGeom>
          <a:gradFill>
            <a:gsLst>
              <a:gs pos="0">
                <a:srgbClr val="4D4EE6">
                  <a:alpha val="60000"/>
                </a:srgbClr>
              </a:gs>
              <a:gs pos="100000">
                <a:srgbClr val="F900A0">
                  <a:alpha val="60000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" name="Google Shape;19;p13"/>
          <p:cNvSpPr/>
          <p:nvPr/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" name="Google Shape;20;p13"/>
          <p:cNvSpPr/>
          <p:nvPr/>
        </p:nvSpPr>
        <p:spPr>
          <a:xfrm rot="-5400000">
            <a:off x="2746250" y="-663"/>
            <a:ext cx="6857999" cy="6857998"/>
          </a:xfrm>
          <a:prstGeom prst="ellipse">
            <a:avLst/>
          </a:prstGeom>
          <a:gradFill>
            <a:gsLst>
              <a:gs pos="0">
                <a:srgbClr val="FFCAEC">
                  <a:alpha val="40000"/>
                </a:srgbClr>
              </a:gs>
              <a:gs pos="100000">
                <a:srgbClr val="F900A0">
                  <a:alpha val="40000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" name="Google Shape;21;p13"/>
          <p:cNvSpPr/>
          <p:nvPr/>
        </p:nvSpPr>
        <p:spPr>
          <a:xfrm rot="-5400000">
            <a:off x="77040" y="1193411"/>
            <a:ext cx="5589934" cy="5737916"/>
          </a:xfrm>
          <a:prstGeom prst="ellipse">
            <a:avLst/>
          </a:prstGeom>
          <a:gradFill>
            <a:gsLst>
              <a:gs pos="0">
                <a:srgbClr val="F900A0">
                  <a:alpha val="40000"/>
                </a:srgbClr>
              </a:gs>
              <a:gs pos="100000">
                <a:srgbClr val="7162FE">
                  <a:alpha val="20000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" name="Google Shape;22;p13"/>
          <p:cNvSpPr/>
          <p:nvPr/>
        </p:nvSpPr>
        <p:spPr>
          <a:xfrm rot="-5400000">
            <a:off x="6442672" y="193606"/>
            <a:ext cx="5760743" cy="5737917"/>
          </a:xfrm>
          <a:prstGeom prst="ellipse">
            <a:avLst/>
          </a:prstGeom>
          <a:gradFill>
            <a:gsLst>
              <a:gs pos="0">
                <a:srgbClr val="F900A0">
                  <a:alpha val="20000"/>
                </a:srgbClr>
              </a:gs>
              <a:gs pos="100000">
                <a:srgbClr val="7162FE">
                  <a:alpha val="40000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3" name="Google Shape;23;p13" descr="Tag=CustomerPhoto&#10;Crop=1&#10;Align=N/A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3048" y="-663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3"/>
          <p:cNvSpPr txBox="1"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EB Garamon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1527050" y="3600450"/>
            <a:ext cx="9144000" cy="24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2004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iepilogo">
  <p:cSld name="Riepilogo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841247" y="3190875"/>
            <a:ext cx="6156052" cy="298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60"/>
              <a:buNone/>
              <a:defRPr sz="2200"/>
            </a:lvl1pPr>
            <a:lvl2pPr marL="914400" lvl="1" indent="-32004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/>
          <p:nvPr/>
        </p:nvSpPr>
        <p:spPr>
          <a:xfrm>
            <a:off x="841248" y="6429375"/>
            <a:ext cx="26467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3/1/20XX</a:t>
            </a:r>
            <a:endParaRPr/>
          </a:p>
        </p:txBody>
      </p:sp>
      <p:sp>
        <p:nvSpPr>
          <p:cNvPr id="117" name="Google Shape;117;p22"/>
          <p:cNvSpPr txBox="1"/>
          <p:nvPr/>
        </p:nvSpPr>
        <p:spPr>
          <a:xfrm>
            <a:off x="4044696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TESTO A PIÈ DI PAGINA DI ESEMPIO</a:t>
            </a:r>
            <a:endParaRPr/>
          </a:p>
        </p:txBody>
      </p:sp>
      <p:sp>
        <p:nvSpPr>
          <p:cNvPr id="118" name="Google Shape;118;p22"/>
          <p:cNvSpPr txBox="1"/>
          <p:nvPr/>
        </p:nvSpPr>
        <p:spPr>
          <a:xfrm>
            <a:off x="8613648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9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900" b="0" i="0" u="none" strike="noStrike" cap="none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9" name="Google Shape;119;p22"/>
          <p:cNvSpPr>
            <a:spLocks noGrp="1"/>
          </p:cNvSpPr>
          <p:nvPr>
            <p:ph type="pic" idx="2"/>
          </p:nvPr>
        </p:nvSpPr>
        <p:spPr>
          <a:xfrm>
            <a:off x="7424928" y="484632"/>
            <a:ext cx="4279392" cy="2862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20" name="Google Shape;120;p22"/>
          <p:cNvSpPr>
            <a:spLocks noGrp="1"/>
          </p:cNvSpPr>
          <p:nvPr>
            <p:ph type="pic" idx="3"/>
          </p:nvPr>
        </p:nvSpPr>
        <p:spPr>
          <a:xfrm>
            <a:off x="7424928" y="3511296"/>
            <a:ext cx="4279392" cy="2862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iusura">
  <p:cSld name="Chiusura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>
            <a:spLocks noGrp="1"/>
          </p:cNvSpPr>
          <p:nvPr>
            <p:ph type="pic" idx="2"/>
          </p:nvPr>
        </p:nvSpPr>
        <p:spPr>
          <a:xfrm>
            <a:off x="493776" y="484632"/>
            <a:ext cx="11210544" cy="31912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6979133" y="3893770"/>
            <a:ext cx="4377714" cy="231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2800"/>
            </a:lvl1pPr>
            <a:lvl2pPr marL="914400" lvl="1" indent="-32004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dt" idx="10"/>
          </p:nvPr>
        </p:nvSpPr>
        <p:spPr>
          <a:xfrm>
            <a:off x="838200" y="641848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uoto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400"/>
              <a:buFont typeface="EB Garamond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 type="secHead">
  <p:cSld name="SECTION_HEADER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400"/>
              <a:buFont typeface="EB Garamond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ue contenuti" type="twoObj">
  <p:cSld name="TWO_OBJEC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EB Garamon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838200" y="2057399"/>
            <a:ext cx="5181600" cy="411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▪"/>
              <a:defRPr/>
            </a:lvl1pPr>
            <a:lvl2pPr marL="914400" lvl="1" indent="-32004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2"/>
          </p:nvPr>
        </p:nvSpPr>
        <p:spPr>
          <a:xfrm>
            <a:off x="6172200" y="2057399"/>
            <a:ext cx="5181600" cy="411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▪"/>
              <a:defRPr/>
            </a:lvl1pPr>
            <a:lvl2pPr marL="914400" lvl="1" indent="-32004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lo titolo" type="titleOnly">
  <p:cSld name="TITLE_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uto con didascalia" type="objTx">
  <p:cSld name="OBJECT_WITH_CAPTIO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EB 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body" idx="1"/>
          </p:nvPr>
        </p:nvSpPr>
        <p:spPr>
          <a:xfrm>
            <a:off x="5183188" y="685801"/>
            <a:ext cx="6172200" cy="51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560"/>
              <a:buChar char="▪"/>
              <a:defRPr sz="3200"/>
            </a:lvl1pPr>
            <a:lvl2pPr marL="914400" lvl="1" indent="-37084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Char char="▪"/>
              <a:defRPr sz="2800"/>
            </a:lvl2pPr>
            <a:lvl3pPr marL="1371600" lvl="2" indent="-35051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Char char="▪"/>
              <a:defRPr sz="2400"/>
            </a:lvl3pPr>
            <a:lvl4pPr marL="1828800" lvl="3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4pPr>
            <a:lvl5pPr marL="2286000" lvl="4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2"/>
          </p:nvPr>
        </p:nvSpPr>
        <p:spPr>
          <a:xfrm>
            <a:off x="839788" y="2209800"/>
            <a:ext cx="3932237" cy="365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0" name="Google Shape;160;p29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magine con didascalia" type="picTx">
  <p:cSld name="PICTURE_WITH_CAPTIO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EB 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>
            <a:spLocks noGrp="1"/>
          </p:cNvSpPr>
          <p:nvPr>
            <p:ph type="pic" idx="2"/>
          </p:nvPr>
        </p:nvSpPr>
        <p:spPr>
          <a:xfrm>
            <a:off x="5183188" y="685801"/>
            <a:ext cx="6172200" cy="517525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30"/>
          <p:cNvSpPr txBox="1">
            <a:spLocks noGrp="1"/>
          </p:cNvSpPr>
          <p:nvPr>
            <p:ph type="body" idx="1"/>
          </p:nvPr>
        </p:nvSpPr>
        <p:spPr>
          <a:xfrm>
            <a:off x="839788" y="2209800"/>
            <a:ext cx="3932237" cy="365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quenza temporale grafico tabella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Noto Sans Symbols"/>
              <a:buChar char="▪"/>
              <a:defRPr/>
            </a:lvl1pPr>
            <a:lvl2pPr marL="914400" lvl="1" indent="-37084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Font typeface="Noto Sans Symbols"/>
              <a:buChar char="▪"/>
              <a:defRPr/>
            </a:lvl2pPr>
            <a:lvl3pPr marL="1371600" lvl="2" indent="-35051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Font typeface="Noto Sans Symbols"/>
              <a:buChar char="▪"/>
              <a:defRPr/>
            </a:lvl3pPr>
            <a:lvl4pPr marL="1828800" lvl="3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Noto Sans Symbols"/>
              <a:buChar char="▪"/>
              <a:defRPr/>
            </a:lvl4pPr>
            <a:lvl5pPr marL="2286000" lvl="4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">
  <p:cSld name="Agenda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" name="Google Shape;34;p15"/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>
            <a:gsLst>
              <a:gs pos="0">
                <a:srgbClr val="4D4EE6">
                  <a:alpha val="40000"/>
                </a:srgbClr>
              </a:gs>
              <a:gs pos="100000">
                <a:srgbClr val="F900A0">
                  <a:alpha val="40000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6976085" y="914400"/>
            <a:ext cx="4377714" cy="2827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2800"/>
            </a:lvl1pPr>
            <a:lvl2pPr marL="914400" lvl="1" indent="-32004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490538" y="4059936"/>
            <a:ext cx="2807208" cy="2322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38" name="Google Shape;38;p15"/>
          <p:cNvSpPr>
            <a:spLocks noGrp="1"/>
          </p:cNvSpPr>
          <p:nvPr>
            <p:ph type="pic" idx="3"/>
          </p:nvPr>
        </p:nvSpPr>
        <p:spPr>
          <a:xfrm>
            <a:off x="3291840" y="4059936"/>
            <a:ext cx="2807208" cy="2322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39" name="Google Shape;39;p15"/>
          <p:cNvSpPr>
            <a:spLocks noGrp="1"/>
          </p:cNvSpPr>
          <p:nvPr>
            <p:ph type="pic" idx="4"/>
          </p:nvPr>
        </p:nvSpPr>
        <p:spPr>
          <a:xfrm>
            <a:off x="6099048" y="4059936"/>
            <a:ext cx="2807208" cy="2322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40" name="Google Shape;40;p15"/>
          <p:cNvSpPr>
            <a:spLocks noGrp="1"/>
          </p:cNvSpPr>
          <p:nvPr>
            <p:ph type="pic" idx="5"/>
          </p:nvPr>
        </p:nvSpPr>
        <p:spPr>
          <a:xfrm>
            <a:off x="8906256" y="4059936"/>
            <a:ext cx="2807208" cy="2322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41" name="Google Shape;41;p15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zione">
  <p:cSld name="Introduzion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841248" y="3190875"/>
            <a:ext cx="5914938" cy="298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32004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>
            <a:spLocks noGrp="1"/>
          </p:cNvSpPr>
          <p:nvPr>
            <p:ph type="pic" idx="2"/>
          </p:nvPr>
        </p:nvSpPr>
        <p:spPr>
          <a:xfrm>
            <a:off x="7589520" y="0"/>
            <a:ext cx="459943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49" name="Google Shape;49;p16"/>
          <p:cNvSpPr>
            <a:spLocks noGrp="1"/>
          </p:cNvSpPr>
          <p:nvPr>
            <p:ph type="pic" idx="3"/>
          </p:nvPr>
        </p:nvSpPr>
        <p:spPr>
          <a:xfrm>
            <a:off x="7589520" y="2286000"/>
            <a:ext cx="459943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50" name="Google Shape;50;p16"/>
          <p:cNvSpPr>
            <a:spLocks noGrp="1"/>
          </p:cNvSpPr>
          <p:nvPr>
            <p:ph type="pic" idx="4"/>
          </p:nvPr>
        </p:nvSpPr>
        <p:spPr>
          <a:xfrm>
            <a:off x="7589520" y="4572000"/>
            <a:ext cx="459943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51" name="Google Shape;51;p16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rruzione di sezione">
  <p:cSld name="Interruzione di sezion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/>
          <p:nvPr/>
        </p:nvSpPr>
        <p:spPr>
          <a:xfrm>
            <a:off x="9277" y="9278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5" name="Google Shape;55;p17"/>
          <p:cNvSpPr/>
          <p:nvPr/>
        </p:nvSpPr>
        <p:spPr>
          <a:xfrm>
            <a:off x="12325" y="9278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6" name="Google Shape;56;p17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gradFill>
            <a:gsLst>
              <a:gs pos="0">
                <a:srgbClr val="4D4EE6">
                  <a:alpha val="60000"/>
                </a:srgbClr>
              </a:gs>
              <a:gs pos="100000">
                <a:srgbClr val="F900A0">
                  <a:alpha val="60000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7" name="Google Shape;57;p17"/>
          <p:cNvSpPr/>
          <p:nvPr/>
        </p:nvSpPr>
        <p:spPr>
          <a:xfrm>
            <a:off x="33186" y="9279"/>
            <a:ext cx="5770017" cy="2411171"/>
          </a:xfrm>
          <a:custGeom>
            <a:avLst/>
            <a:gdLst/>
            <a:ahLst/>
            <a:cxnLst/>
            <a:rect l="l" t="t" r="r" b="b"/>
            <a:pathLst>
              <a:path w="5770017" h="2411171" extrusionOk="0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8" name="Google Shape;58;p17"/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" name="Google Shape;59;p17"/>
          <p:cNvSpPr txBox="1"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EB Garamon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>
            <a:spLocks noGrp="1"/>
          </p:cNvSpPr>
          <p:nvPr>
            <p:ph type="pic" idx="2"/>
          </p:nvPr>
        </p:nvSpPr>
        <p:spPr>
          <a:xfrm>
            <a:off x="6784848" y="905256"/>
            <a:ext cx="4581144" cy="24505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61" name="Google Shape;61;p17"/>
          <p:cNvSpPr>
            <a:spLocks noGrp="1"/>
          </p:cNvSpPr>
          <p:nvPr>
            <p:ph type="pic" idx="3"/>
          </p:nvPr>
        </p:nvSpPr>
        <p:spPr>
          <a:xfrm>
            <a:off x="6784848" y="3520440"/>
            <a:ext cx="4581144" cy="24505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838200" y="3600450"/>
            <a:ext cx="5322888" cy="24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2004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zione">
  <p:cSld name="Citazion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5" name="Google Shape;65;p18"/>
          <p:cNvSpPr/>
          <p:nvPr/>
        </p:nvSpPr>
        <p:spPr>
          <a:xfrm>
            <a:off x="-38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6" name="Google Shape;66;p18"/>
          <p:cNvSpPr/>
          <p:nvPr/>
        </p:nvSpPr>
        <p:spPr>
          <a:xfrm>
            <a:off x="-389" y="0"/>
            <a:ext cx="12188952" cy="6858000"/>
          </a:xfrm>
          <a:prstGeom prst="frame">
            <a:avLst>
              <a:gd name="adj1" fmla="val 7164"/>
            </a:avLst>
          </a:prstGeom>
          <a:gradFill>
            <a:gsLst>
              <a:gs pos="0">
                <a:srgbClr val="4D4EE6">
                  <a:alpha val="40000"/>
                </a:srgbClr>
              </a:gs>
              <a:gs pos="100000">
                <a:srgbClr val="F900A0">
                  <a:alpha val="40000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6096" y="484632"/>
            <a:ext cx="12179808" cy="59070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838200" y="1271016"/>
            <a:ext cx="480060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EB Garamon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838200" y="4835779"/>
            <a:ext cx="4800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lt1"/>
                </a:solidFill>
              </a:defRPr>
            </a:lvl1pPr>
            <a:lvl2pPr marL="914400" lvl="1" indent="-32004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uppo di persone">
  <p:cSld name="Gruppo di person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>
            <a:spLocks noGrp="1"/>
          </p:cNvSpPr>
          <p:nvPr>
            <p:ph type="pic" idx="2"/>
          </p:nvPr>
        </p:nvSpPr>
        <p:spPr>
          <a:xfrm>
            <a:off x="740664" y="2240280"/>
            <a:ext cx="2286000" cy="2322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76" name="Google Shape;76;p19"/>
          <p:cNvSpPr>
            <a:spLocks noGrp="1"/>
          </p:cNvSpPr>
          <p:nvPr>
            <p:ph type="pic" idx="3"/>
          </p:nvPr>
        </p:nvSpPr>
        <p:spPr>
          <a:xfrm>
            <a:off x="3538728" y="2240280"/>
            <a:ext cx="2286000" cy="2322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77" name="Google Shape;77;p19"/>
          <p:cNvSpPr>
            <a:spLocks noGrp="1"/>
          </p:cNvSpPr>
          <p:nvPr>
            <p:ph type="pic" idx="4"/>
          </p:nvPr>
        </p:nvSpPr>
        <p:spPr>
          <a:xfrm>
            <a:off x="6345936" y="2267712"/>
            <a:ext cx="2286000" cy="2322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78" name="Google Shape;78;p19"/>
          <p:cNvSpPr>
            <a:spLocks noGrp="1"/>
          </p:cNvSpPr>
          <p:nvPr>
            <p:ph type="pic" idx="5"/>
          </p:nvPr>
        </p:nvSpPr>
        <p:spPr>
          <a:xfrm>
            <a:off x="9153144" y="2267712"/>
            <a:ext cx="2286000" cy="2322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741363" y="4733925"/>
            <a:ext cx="228600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6"/>
          </p:nvPr>
        </p:nvSpPr>
        <p:spPr>
          <a:xfrm>
            <a:off x="740664" y="5343144"/>
            <a:ext cx="228600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7"/>
          </p:nvPr>
        </p:nvSpPr>
        <p:spPr>
          <a:xfrm>
            <a:off x="3538728" y="4733925"/>
            <a:ext cx="228600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8"/>
          </p:nvPr>
        </p:nvSpPr>
        <p:spPr>
          <a:xfrm>
            <a:off x="3538029" y="5343144"/>
            <a:ext cx="228600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9"/>
          </p:nvPr>
        </p:nvSpPr>
        <p:spPr>
          <a:xfrm>
            <a:off x="6367973" y="4733544"/>
            <a:ext cx="228600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3"/>
          </p:nvPr>
        </p:nvSpPr>
        <p:spPr>
          <a:xfrm>
            <a:off x="6367274" y="5342763"/>
            <a:ext cx="228600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14"/>
          </p:nvPr>
        </p:nvSpPr>
        <p:spPr>
          <a:xfrm>
            <a:off x="9164639" y="4737100"/>
            <a:ext cx="228600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5"/>
          </p:nvPr>
        </p:nvSpPr>
        <p:spPr>
          <a:xfrm>
            <a:off x="9163940" y="5346319"/>
            <a:ext cx="228600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lonna contenuto 2 (diapositiva di confronto)">
  <p:cSld name="Colonna contenuto 2 (diapositiva di confronto)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839788" y="2560320"/>
            <a:ext cx="5157787" cy="34464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1pPr>
            <a:lvl2pPr marL="914400" lvl="1" indent="-32004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2pPr>
            <a:lvl3pPr marL="1371600" lvl="2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3pPr>
            <a:lvl4pPr marL="1828800" lvl="3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4pPr>
            <a:lvl5pPr marL="2286000" lvl="4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2"/>
          </p:nvPr>
        </p:nvSpPr>
        <p:spPr>
          <a:xfrm>
            <a:off x="6172200" y="2560320"/>
            <a:ext cx="5183188" cy="344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1pPr>
            <a:lvl2pPr marL="914400" lvl="1" indent="-32004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2pPr>
            <a:lvl3pPr marL="1371600" lvl="2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3pPr>
            <a:lvl4pPr marL="1828800" lvl="3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4pPr>
            <a:lvl5pPr marL="2286000" lvl="4" indent="-32003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440"/>
              <a:buChar char="▪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3"/>
          </p:nvPr>
        </p:nvSpPr>
        <p:spPr>
          <a:xfrm>
            <a:off x="839787" y="2011680"/>
            <a:ext cx="5157787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4"/>
          </p:nvPr>
        </p:nvSpPr>
        <p:spPr>
          <a:xfrm>
            <a:off x="6169027" y="2011680"/>
            <a:ext cx="5183187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lonna contenuto 3">
  <p:cSld name="Colonna contenuto 3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839788" y="2011680"/>
            <a:ext cx="338328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839788" y="2560320"/>
            <a:ext cx="3383280" cy="344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972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1pPr>
            <a:lvl2pPr marL="914400" lvl="1" indent="-29971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2pPr>
            <a:lvl3pPr marL="1371600" lvl="2" indent="-29971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3pPr>
            <a:lvl4pPr marL="1828800" lvl="3" indent="-29971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4pPr>
            <a:lvl5pPr marL="2286000" lvl="4" indent="-29972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3"/>
          </p:nvPr>
        </p:nvSpPr>
        <p:spPr>
          <a:xfrm>
            <a:off x="4404360" y="2011680"/>
            <a:ext cx="338328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4"/>
          </p:nvPr>
        </p:nvSpPr>
        <p:spPr>
          <a:xfrm>
            <a:off x="4404360" y="2560320"/>
            <a:ext cx="3383280" cy="344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972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1pPr>
            <a:lvl2pPr marL="914400" lvl="1" indent="-29971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2pPr>
            <a:lvl3pPr marL="1371600" lvl="2" indent="-29971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3pPr>
            <a:lvl4pPr marL="1828800" lvl="3" indent="-29971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4pPr>
            <a:lvl5pPr marL="2286000" lvl="4" indent="-29972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5"/>
          </p:nvPr>
        </p:nvSpPr>
        <p:spPr>
          <a:xfrm>
            <a:off x="7968934" y="2011680"/>
            <a:ext cx="338328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6"/>
          </p:nvPr>
        </p:nvSpPr>
        <p:spPr>
          <a:xfrm>
            <a:off x="7968934" y="2560320"/>
            <a:ext cx="3383280" cy="344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972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1pPr>
            <a:lvl2pPr marL="914400" lvl="1" indent="-29971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2pPr>
            <a:lvl3pPr marL="1371600" lvl="2" indent="-29971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3pPr>
            <a:lvl4pPr marL="1828800" lvl="3" indent="-299719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4pPr>
            <a:lvl5pPr marL="2286000" lvl="4" indent="-29972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357D4"/>
              </a:buClr>
              <a:buSzPts val="112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F5011">
                <a:alpha val="83000"/>
              </a:srgbClr>
            </a:gs>
            <a:gs pos="48000">
              <a:srgbClr val="FF9900"/>
            </a:gs>
            <a:gs pos="100000">
              <a:srgbClr val="FFCC66"/>
            </a:gs>
          </a:gsLst>
          <a:lin ang="16200000" scaled="1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gradFill>
            <a:gsLst>
              <a:gs pos="0">
                <a:srgbClr val="4D4EE6">
                  <a:alpha val="40000"/>
                </a:srgbClr>
              </a:gs>
              <a:gs pos="100000">
                <a:srgbClr val="F900A0">
                  <a:alpha val="40000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EB Garamond"/>
              <a:buNone/>
              <a:defRPr sz="5200" b="0" i="0" u="none" strike="noStrike" cap="none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116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E4D9F9"/>
              </a:buClr>
              <a:buSzPts val="2560"/>
              <a:buFont typeface="Noto Sans Symbols"/>
              <a:buChar char="▪"/>
              <a:defRPr sz="32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7084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4D9F9"/>
              </a:buClr>
              <a:buSzPts val="2240"/>
              <a:buFont typeface="Noto Sans Symbols"/>
              <a:buChar char="▪"/>
              <a:defRPr sz="28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0519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4D9F9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4D9F9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E4D9F9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dt" idx="10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ftr" idx="11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sldNum" idx="12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e 8"/>
          <p:cNvSpPr/>
          <p:nvPr/>
        </p:nvSpPr>
        <p:spPr>
          <a:xfrm>
            <a:off x="8563355" y="3553170"/>
            <a:ext cx="3637280" cy="3444240"/>
          </a:xfrm>
          <a:prstGeom prst="ellipse">
            <a:avLst/>
          </a:prstGeom>
          <a:solidFill>
            <a:srgbClr val="FF980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1525" y="60425"/>
            <a:ext cx="4196080" cy="4262900"/>
          </a:xfrm>
          <a:prstGeom prst="ellipse">
            <a:avLst/>
          </a:prstGeom>
          <a:solidFill>
            <a:srgbClr val="EF501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2773680" y="0"/>
            <a:ext cx="6654800" cy="6858000"/>
          </a:xfrm>
          <a:prstGeom prst="ellipse">
            <a:avLst/>
          </a:prstGeom>
          <a:solidFill>
            <a:srgbClr val="FF99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5" name="Google Shape;175;p1"/>
          <p:cNvSpPr txBox="1">
            <a:spLocks noGrp="1"/>
          </p:cNvSpPr>
          <p:nvPr>
            <p:ph type="ctrTitle"/>
          </p:nvPr>
        </p:nvSpPr>
        <p:spPr>
          <a:xfrm>
            <a:off x="2243588" y="1651323"/>
            <a:ext cx="8129773" cy="235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EB Garamond"/>
              <a:buNone/>
            </a:pPr>
            <a:br>
              <a:rPr lang="fr-FR" sz="40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</a:br>
            <a:r>
              <a:rPr lang="fr-FR" sz="4000" b="1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fr-FR" sz="40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4000" b="1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Drejtat</a:t>
            </a:r>
            <a:r>
              <a:rPr lang="fr-FR" sz="40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4000" b="1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Themelore</a:t>
            </a:r>
            <a:r>
              <a:rPr lang="fr-FR" sz="40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4000" b="1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në</a:t>
            </a:r>
            <a:r>
              <a:rPr lang="fr-FR" sz="40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4000" b="1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Praktikën</a:t>
            </a:r>
            <a:r>
              <a:rPr lang="fr-FR" sz="40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e </a:t>
            </a:r>
            <a:r>
              <a:rPr lang="fr-FR" sz="4000" b="1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Përditshme</a:t>
            </a:r>
            <a:r>
              <a:rPr lang="fr-FR" sz="40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4000" b="1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fr-FR" sz="40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4000" b="1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Punonjësve</a:t>
            </a:r>
            <a:r>
              <a:rPr lang="fr-FR" sz="40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4000" b="1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Socialë</a:t>
            </a:r>
            <a:br>
              <a:rPr lang="fr-FR" sz="40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</a:br>
            <a:r>
              <a:rPr lang="fr-FR" sz="40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(F.R.I.D.A.S.)</a:t>
            </a:r>
            <a:br>
              <a:rPr lang="fr-FR" sz="40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</a:br>
            <a:r>
              <a:rPr lang="fr-FR" sz="2500" b="1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Kodi</a:t>
            </a:r>
            <a:r>
              <a:rPr lang="fr-FR" sz="25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i </a:t>
            </a:r>
            <a:r>
              <a:rPr lang="fr-FR" sz="2500" b="1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projektit</a:t>
            </a:r>
            <a:r>
              <a:rPr lang="fr-FR" sz="2500" b="1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: </a:t>
            </a:r>
            <a:r>
              <a:rPr lang="fr-FR" sz="2500" b="1" dirty="0">
                <a:solidFill>
                  <a:schemeClr val="bg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2024-1-IT02-KA220-HED-000251953</a:t>
            </a:r>
            <a:endParaRPr sz="2500" b="1" dirty="0">
              <a:solidFill>
                <a:schemeClr val="bg1"/>
              </a:solidFill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</p:txBody>
      </p:sp>
      <p:sp>
        <p:nvSpPr>
          <p:cNvPr id="176" name="Google Shape;176;p1"/>
          <p:cNvSpPr txBox="1">
            <a:spLocks noGrp="1"/>
          </p:cNvSpPr>
          <p:nvPr>
            <p:ph type="body" idx="1"/>
          </p:nvPr>
        </p:nvSpPr>
        <p:spPr>
          <a:xfrm>
            <a:off x="1529080" y="3809265"/>
            <a:ext cx="9144000" cy="24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dirty="0"/>
          </a:p>
          <a:p>
            <a:pPr marL="0" lvl="0" indent="0"/>
            <a:r>
              <a:rPr lang="fr-FR" sz="2500" b="1" dirty="0" err="1">
                <a:solidFill>
                  <a:srgbClr val="C000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Prezantimi</a:t>
            </a:r>
            <a:r>
              <a:rPr lang="fr-FR" sz="2500" b="1" dirty="0">
                <a:solidFill>
                  <a:srgbClr val="C000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i </a:t>
            </a:r>
            <a:r>
              <a:rPr lang="fr-FR" sz="2500" b="1" dirty="0" err="1">
                <a:solidFill>
                  <a:srgbClr val="C000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projektit</a:t>
            </a:r>
            <a:endParaRPr sz="2300" b="1" dirty="0">
              <a:solidFill>
                <a:srgbClr val="FFCC66"/>
              </a:solidFill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</p:txBody>
      </p:sp>
      <p:pic>
        <p:nvPicPr>
          <p:cNvPr id="177" name="Google Shape;17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8017" y="5568390"/>
            <a:ext cx="3437890" cy="887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1" y="4718830"/>
            <a:ext cx="2278580" cy="227858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994189" y="5646441"/>
            <a:ext cx="42137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 err="1">
                <a:solidFill>
                  <a:schemeClr val="bg1"/>
                </a:solidFill>
              </a:rPr>
              <a:t>Financuar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nga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Bashkimi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Evropian</a:t>
            </a:r>
            <a:r>
              <a:rPr lang="en-GB" sz="1000" dirty="0">
                <a:solidFill>
                  <a:schemeClr val="bg1"/>
                </a:solidFill>
              </a:rPr>
              <a:t>. </a:t>
            </a:r>
            <a:r>
              <a:rPr lang="en-GB" sz="1000" dirty="0" err="1">
                <a:solidFill>
                  <a:schemeClr val="bg1"/>
                </a:solidFill>
              </a:rPr>
              <a:t>Mendimet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dhe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opinionet</a:t>
            </a:r>
            <a:r>
              <a:rPr lang="en-GB" sz="1000" dirty="0">
                <a:solidFill>
                  <a:schemeClr val="bg1"/>
                </a:solidFill>
              </a:rPr>
              <a:t> e </a:t>
            </a:r>
            <a:r>
              <a:rPr lang="en-GB" sz="1000" dirty="0" err="1">
                <a:solidFill>
                  <a:schemeClr val="bg1"/>
                </a:solidFill>
              </a:rPr>
              <a:t>shprehura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janë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të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autorëve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dhe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nuk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përfaqësojnë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domosdoshmërisht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qëndrimet</a:t>
            </a:r>
            <a:r>
              <a:rPr lang="en-GB" sz="1000" dirty="0">
                <a:solidFill>
                  <a:schemeClr val="bg1"/>
                </a:solidFill>
              </a:rPr>
              <a:t> e </a:t>
            </a:r>
            <a:r>
              <a:rPr lang="en-GB" sz="1000" dirty="0" err="1">
                <a:solidFill>
                  <a:schemeClr val="bg1"/>
                </a:solidFill>
              </a:rPr>
              <a:t>Bashkimit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Evropian</a:t>
            </a:r>
            <a:r>
              <a:rPr lang="en-GB" sz="1000" dirty="0">
                <a:solidFill>
                  <a:schemeClr val="bg1"/>
                </a:solidFill>
              </a:rPr>
              <a:t> apo </a:t>
            </a:r>
            <a:r>
              <a:rPr lang="en-GB" sz="1000" dirty="0" err="1">
                <a:solidFill>
                  <a:schemeClr val="bg1"/>
                </a:solidFill>
              </a:rPr>
              <a:t>të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Agjencisë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Evropiane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të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Arsimit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dhe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Kulturës</a:t>
            </a:r>
            <a:r>
              <a:rPr lang="en-GB" sz="1000" dirty="0">
                <a:solidFill>
                  <a:schemeClr val="bg1"/>
                </a:solidFill>
              </a:rPr>
              <a:t> (EACEA). As </a:t>
            </a:r>
            <a:r>
              <a:rPr lang="en-GB" sz="1000" dirty="0" err="1">
                <a:solidFill>
                  <a:schemeClr val="bg1"/>
                </a:solidFill>
              </a:rPr>
              <a:t>Bashkimi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Evropian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dhe</a:t>
            </a:r>
            <a:r>
              <a:rPr lang="en-GB" sz="1000" dirty="0">
                <a:solidFill>
                  <a:schemeClr val="bg1"/>
                </a:solidFill>
              </a:rPr>
              <a:t> as EACEA </a:t>
            </a:r>
            <a:r>
              <a:rPr lang="en-GB" sz="1000" dirty="0" err="1">
                <a:solidFill>
                  <a:schemeClr val="bg1"/>
                </a:solidFill>
              </a:rPr>
              <a:t>nuk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mbajnë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përgjegjësi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për</a:t>
            </a:r>
            <a:r>
              <a:rPr lang="en-GB" sz="1000" dirty="0">
                <a:solidFill>
                  <a:schemeClr val="bg1"/>
                </a:solidFill>
              </a:rPr>
              <a:t> to.</a:t>
            </a:r>
            <a:endParaRPr lang="it-IT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08000" y="406400"/>
            <a:ext cx="11165840" cy="6022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9" name="Google Shape;189;p3"/>
          <p:cNvSpPr txBox="1">
            <a:spLocks noGrp="1"/>
          </p:cNvSpPr>
          <p:nvPr>
            <p:ph type="title"/>
          </p:nvPr>
        </p:nvSpPr>
        <p:spPr>
          <a:xfrm>
            <a:off x="838200" y="5076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EB Garamond"/>
              <a:buNone/>
            </a:pPr>
            <a:r>
              <a:rPr lang="fr-FR" sz="3300" b="1" dirty="0" err="1">
                <a:solidFill>
                  <a:srgbClr val="EF5011"/>
                </a:solidFill>
              </a:rPr>
              <a:t>Konsorcium</a:t>
            </a:r>
            <a:r>
              <a:rPr lang="fr-FR" sz="3300" b="1" dirty="0">
                <a:solidFill>
                  <a:srgbClr val="EF5011"/>
                </a:solidFill>
              </a:rPr>
              <a:t>/</a:t>
            </a:r>
            <a:r>
              <a:rPr lang="fr-FR" sz="3300" b="1">
                <a:solidFill>
                  <a:srgbClr val="EF5011"/>
                </a:solidFill>
              </a:rPr>
              <a:t>Institucionet</a:t>
            </a:r>
            <a:endParaRPr sz="3300" b="1" dirty="0">
              <a:solidFill>
                <a:srgbClr val="EF501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body" idx="1"/>
          </p:nvPr>
        </p:nvSpPr>
        <p:spPr>
          <a:xfrm>
            <a:off x="949960" y="1924657"/>
            <a:ext cx="10515600" cy="399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4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institucione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arsimit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lartë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(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niveli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i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tretë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)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dhe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1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organizatë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jofitimprurëse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nga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Italia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, </a:t>
            </a:r>
            <a:r>
              <a:rPr lang="fr-FR" sz="27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Spanja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, </a:t>
            </a:r>
            <a:r>
              <a:rPr lang="fr-FR" sz="27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Shqipëria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,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dhe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Norvegjia</a:t>
            </a:r>
            <a:r>
              <a:rPr lang="fr-FR" sz="2700" dirty="0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kombinojnë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ekzpertizen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në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edukimin</a:t>
            </a:r>
            <a:r>
              <a:rPr lang="fr-FR" sz="27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mbi</a:t>
            </a:r>
            <a:r>
              <a:rPr lang="fr-FR" sz="27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fr-FR" sz="27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drejtat</a:t>
            </a:r>
            <a:r>
              <a:rPr lang="fr-FR" sz="27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e </a:t>
            </a:r>
            <a:r>
              <a:rPr lang="fr-FR" sz="27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njeriut</a:t>
            </a:r>
            <a:r>
              <a:rPr lang="fr-FR" sz="27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dhe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ndërhyrjet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profesionale</a:t>
            </a:r>
            <a:r>
              <a:rPr lang="fr-FR" sz="27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ndërdisiplinore</a:t>
            </a:r>
            <a:r>
              <a:rPr lang="fr-FR" sz="27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në</a:t>
            </a:r>
            <a:r>
              <a:rPr lang="fr-FR" sz="27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punën</a:t>
            </a:r>
            <a:r>
              <a:rPr lang="fr-FR" sz="27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sociale </a:t>
            </a:r>
            <a:r>
              <a:rPr lang="fr-FR" sz="27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dhe</a:t>
            </a:r>
            <a:r>
              <a:rPr lang="fr-FR" sz="27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zhvillimin</a:t>
            </a:r>
            <a:r>
              <a:rPr lang="fr-FR" sz="27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komunitar</a:t>
            </a:r>
            <a:r>
              <a:rPr lang="fr-FR" sz="27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. </a:t>
            </a:r>
            <a:br>
              <a:rPr lang="fr-FR" dirty="0">
                <a:solidFill>
                  <a:schemeClr val="tx1"/>
                </a:solidFill>
              </a:rPr>
            </a:br>
            <a:endParaRPr lang="fr-FR" sz="2700" dirty="0">
              <a:solidFill>
                <a:schemeClr val="tx1"/>
              </a:solidFill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  <a:p>
            <a:pPr marL="68580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9801"/>
              </a:buClr>
              <a:buSzPts val="2560"/>
              <a:buFont typeface="Wingdings" panose="05000000000000000000" pitchFamily="2" charset="2"/>
              <a:buChar char="v"/>
            </a:pP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Universiteti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i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Romes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Tre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– </a:t>
            </a:r>
            <a:r>
              <a:rPr lang="fr-FR" sz="2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Partner </a:t>
            </a:r>
            <a:r>
              <a:rPr lang="fr-FR" sz="2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lider</a:t>
            </a:r>
            <a:endParaRPr lang="fr-FR" sz="2700" b="1" dirty="0">
              <a:solidFill>
                <a:srgbClr val="FF9900"/>
              </a:solidFill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  <a:p>
            <a:pPr marL="685800" lvl="0" indent="-457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F9801"/>
              </a:buClr>
              <a:buSzPts val="2560"/>
              <a:buFont typeface="Wingdings" panose="05000000000000000000" pitchFamily="2" charset="2"/>
              <a:buChar char="v"/>
            </a:pP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Universiteti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i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Granadas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b="1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– </a:t>
            </a:r>
            <a:r>
              <a:rPr lang="fr-FR" sz="27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Partner</a:t>
            </a:r>
            <a:endParaRPr lang="fr-FR" sz="2700" dirty="0">
              <a:solidFill>
                <a:srgbClr val="FF9933"/>
              </a:solidFill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  <a:p>
            <a:pPr marL="685800" lvl="0" indent="-457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F9801"/>
              </a:buClr>
              <a:buSzPts val="2560"/>
              <a:buFont typeface="Wingdings" panose="05000000000000000000" pitchFamily="2" charset="2"/>
              <a:buChar char="v"/>
            </a:pP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Universeti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i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Shkodres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« 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Luigj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Gurakuqi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 » – </a:t>
            </a:r>
            <a:r>
              <a:rPr lang="fr-FR" sz="27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Partner </a:t>
            </a:r>
            <a:endParaRPr lang="fr-FR" sz="2700" dirty="0">
              <a:solidFill>
                <a:srgbClr val="FF9933"/>
              </a:solidFill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  <a:p>
            <a:pPr marL="685800" lvl="0" indent="-457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F9801"/>
              </a:buClr>
              <a:buSzPts val="2560"/>
              <a:buFont typeface="Wingdings" panose="05000000000000000000" pitchFamily="2" charset="2"/>
              <a:buChar char="v"/>
            </a:pP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Universiteti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Norges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Teknisk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Naturvitenskapelige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NTNU – </a:t>
            </a:r>
            <a:r>
              <a:rPr lang="fr-FR" sz="27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Partner </a:t>
            </a:r>
          </a:p>
          <a:p>
            <a:pPr marL="685800" lvl="0" indent="-457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F9801"/>
              </a:buClr>
              <a:buSzPts val="2560"/>
              <a:buFont typeface="Wingdings" panose="05000000000000000000" pitchFamily="2" charset="2"/>
              <a:buChar char="v"/>
            </a:pP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Rjeti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për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edukimin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mbi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drejtat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e </a:t>
            </a:r>
            <a:r>
              <a:rPr lang="fr-FR" sz="2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njeriut</a:t>
            </a:r>
            <a:r>
              <a:rPr lang="fr-FR" sz="2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(REDU) </a:t>
            </a:r>
            <a:r>
              <a:rPr lang="fr-FR" sz="2700" b="1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– </a:t>
            </a:r>
            <a:r>
              <a:rPr lang="fr-FR" sz="27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Partner</a:t>
            </a:r>
            <a:endParaRPr lang="fr-FR" sz="2700" dirty="0">
              <a:solidFill>
                <a:srgbClr val="FF9933"/>
              </a:solidFill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  <a:p>
            <a:pPr marL="457200" lvl="0" indent="-6604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b="1" dirty="0"/>
          </a:p>
          <a:p>
            <a:pPr marL="457200" lvl="0" indent="-6604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dirty="0"/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" t="29166" r="6467" b="28333"/>
          <a:stretch/>
        </p:blipFill>
        <p:spPr>
          <a:xfrm>
            <a:off x="7618375" y="4372315"/>
            <a:ext cx="495255" cy="34411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5" t="30333" r="46307" b="49167"/>
          <a:stretch/>
        </p:blipFill>
        <p:spPr>
          <a:xfrm>
            <a:off x="5672540" y="3944537"/>
            <a:ext cx="517440" cy="38111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2" t="36666" r="28863" b="36667"/>
          <a:stretch/>
        </p:blipFill>
        <p:spPr>
          <a:xfrm>
            <a:off x="9381956" y="4822813"/>
            <a:ext cx="478481" cy="40082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422" y="5223634"/>
            <a:ext cx="495255" cy="33124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25" y="3429000"/>
            <a:ext cx="495255" cy="3312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08000" y="406400"/>
            <a:ext cx="11165840" cy="6022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62597"/>
            <a:ext cx="10515600" cy="1325563"/>
          </a:xfrm>
        </p:spPr>
        <p:txBody>
          <a:bodyPr>
            <a:normAutofit/>
          </a:bodyPr>
          <a:lstStyle/>
          <a:p>
            <a:r>
              <a:rPr lang="it-IT" sz="3300" b="1" dirty="0" err="1">
                <a:solidFill>
                  <a:srgbClr val="EF5011"/>
                </a:solidFill>
              </a:rPr>
              <a:t>Konteksti</a:t>
            </a:r>
            <a:endParaRPr lang="it-IT" sz="3300" b="1" dirty="0">
              <a:solidFill>
                <a:srgbClr val="EF501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06500" y="1788160"/>
            <a:ext cx="9779000" cy="3901123"/>
          </a:xfrm>
        </p:spPr>
        <p:txBody>
          <a:bodyPr>
            <a:normAutofit fontScale="25000" lnSpcReduction="20000"/>
          </a:bodyPr>
          <a:lstStyle/>
          <a:p>
            <a:pPr marL="66040" indent="0">
              <a:buNone/>
            </a:pP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Edhe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pse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drejtat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e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njeriut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janë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thelbësore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për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punën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sociale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dhe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ky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profesion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konsiderohet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si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një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mbrojtes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i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drejtave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njeriut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,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zbatimit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tij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praktik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në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debatin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akademik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i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është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kushtuar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pak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vëmëndje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. </a:t>
            </a:r>
          </a:p>
          <a:p>
            <a:pPr>
              <a:buClr>
                <a:srgbClr val="FF9801"/>
              </a:buClr>
              <a:buFont typeface="Wingdings" panose="05000000000000000000" pitchFamily="2" charset="2"/>
              <a:buChar char="§"/>
            </a:pPr>
            <a:r>
              <a:rPr lang="en-US" sz="80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Një</a:t>
            </a:r>
            <a:r>
              <a:rPr lang="en-US" sz="80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qasje</a:t>
            </a:r>
            <a:r>
              <a:rPr lang="en-US" sz="80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e </a:t>
            </a:r>
            <a:r>
              <a:rPr lang="en-US" sz="80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bazuar</a:t>
            </a:r>
            <a:r>
              <a:rPr lang="en-US" sz="80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në</a:t>
            </a:r>
            <a:r>
              <a:rPr lang="en-US" sz="80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80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drejtat</a:t>
            </a:r>
            <a:r>
              <a:rPr lang="en-US" sz="80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e </a:t>
            </a:r>
            <a:r>
              <a:rPr lang="en-US" sz="80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njeriut</a:t>
            </a:r>
            <a:r>
              <a:rPr lang="en-US" sz="80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, </a:t>
            </a:r>
            <a:r>
              <a:rPr lang="en-US" sz="80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ende</a:t>
            </a:r>
            <a:r>
              <a:rPr lang="en-US" sz="80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nuk</a:t>
            </a:r>
            <a:r>
              <a:rPr lang="en-US" sz="80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është</a:t>
            </a:r>
            <a:r>
              <a:rPr lang="en-US" sz="80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përfshirë</a:t>
            </a:r>
            <a:r>
              <a:rPr lang="en-US" sz="80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në</a:t>
            </a:r>
            <a:r>
              <a:rPr lang="en-US" sz="80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kurrikulat</a:t>
            </a:r>
            <a:r>
              <a:rPr lang="en-US" sz="80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ekzistuese</a:t>
            </a:r>
            <a:r>
              <a:rPr lang="en-US" sz="80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akademike</a:t>
            </a:r>
            <a:r>
              <a:rPr lang="en-US" sz="80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80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arsimit</a:t>
            </a:r>
            <a:r>
              <a:rPr lang="en-US" sz="80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, </a:t>
            </a:r>
            <a:r>
              <a:rPr lang="en-US" sz="80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në</a:t>
            </a:r>
            <a:r>
              <a:rPr lang="en-US" sz="80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punën</a:t>
            </a:r>
            <a:r>
              <a:rPr lang="en-US" sz="80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sociale</a:t>
            </a:r>
            <a:r>
              <a:rPr lang="en-US" sz="80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në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vendet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partnere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;</a:t>
            </a:r>
          </a:p>
          <a:p>
            <a:pPr>
              <a:buClr>
                <a:srgbClr val="FF9801"/>
              </a:buClr>
              <a:buFont typeface="Wingdings" panose="05000000000000000000" pitchFamily="2" charset="2"/>
              <a:buChar char="§"/>
            </a:pPr>
            <a:r>
              <a:rPr lang="en-US" sz="80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Sfidë</a:t>
            </a:r>
            <a:r>
              <a:rPr lang="en-US" sz="80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e </a:t>
            </a:r>
            <a:r>
              <a:rPr lang="en-US" sz="80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përbashkët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: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përmirësim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i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kompetencave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punonjësve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socialë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ardhshëm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për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t’u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mundësuar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atyre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promovojnë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dhe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mbrojnë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drejtat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e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njeriut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në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mjediset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akademike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dhe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në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vendet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e </a:t>
            </a:r>
            <a:r>
              <a:rPr lang="en-US" sz="80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punës</a:t>
            </a:r>
            <a: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. </a:t>
            </a:r>
          </a:p>
          <a:p>
            <a:pPr marL="66040" indent="0">
              <a:buClr>
                <a:srgbClr val="FF9801"/>
              </a:buClr>
              <a:buNone/>
            </a:pPr>
            <a:br>
              <a:rPr lang="en-US" sz="80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</a:b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Për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këtë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arsye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,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institucionet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partnere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e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kanë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vlerësuar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si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nevojshme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dhe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urgjente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kapërcimin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e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hendekut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ndërmjet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teorisë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dhe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praktikës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, duke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zbatuar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një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kornizë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kompetencash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për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punonjësit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socialë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, e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cila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fokusohet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në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drejtat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e </a:t>
            </a:r>
            <a:r>
              <a:rPr lang="en-US" sz="72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njeriut</a:t>
            </a:r>
            <a:r>
              <a:rPr lang="en-US" sz="72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, </a:t>
            </a:r>
            <a:r>
              <a:rPr lang="en-US" sz="72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duke </a:t>
            </a:r>
            <a:r>
              <a:rPr lang="en-US" sz="72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nxitur</a:t>
            </a:r>
            <a:r>
              <a:rPr lang="en-US" sz="72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sjellje</a:t>
            </a:r>
            <a:r>
              <a:rPr lang="en-US" sz="72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dhe</a:t>
            </a:r>
            <a:r>
              <a:rPr lang="en-US" sz="72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ndërhyrje</a:t>
            </a:r>
            <a:r>
              <a:rPr lang="en-US" sz="72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më</a:t>
            </a:r>
            <a:r>
              <a:rPr lang="en-US" sz="72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përfshirëse</a:t>
            </a:r>
            <a:r>
              <a:rPr lang="en-US" sz="72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në</a:t>
            </a:r>
            <a:r>
              <a:rPr lang="en-US" sz="72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karrieren</a:t>
            </a:r>
            <a:r>
              <a:rPr lang="en-US" sz="72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e </a:t>
            </a:r>
            <a:r>
              <a:rPr lang="en-US" sz="72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tyre</a:t>
            </a:r>
            <a:r>
              <a:rPr lang="en-US" sz="72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profesionale</a:t>
            </a:r>
            <a:r>
              <a:rPr lang="en-US" sz="72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72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7200" b="1" dirty="0" err="1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ardhshme</a:t>
            </a:r>
            <a:r>
              <a:rPr lang="en-US" sz="7200" b="1" dirty="0">
                <a:solidFill>
                  <a:srgbClr val="FF9933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. </a:t>
            </a:r>
            <a:endParaRPr lang="it-IT" sz="7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31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08000" y="406400"/>
            <a:ext cx="11165840" cy="6022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6" name="Google Shape;196;p4"/>
          <p:cNvSpPr txBox="1">
            <a:spLocks noGrp="1"/>
          </p:cNvSpPr>
          <p:nvPr>
            <p:ph type="title"/>
          </p:nvPr>
        </p:nvSpPr>
        <p:spPr>
          <a:xfrm>
            <a:off x="838200" y="5932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EB Garamond"/>
              <a:buNone/>
            </a:pPr>
            <a:r>
              <a:rPr lang="fr-FR" sz="3300" b="1" dirty="0" err="1">
                <a:solidFill>
                  <a:srgbClr val="EF5011"/>
                </a:solidFill>
              </a:rPr>
              <a:t>Objektivat</a:t>
            </a:r>
            <a:r>
              <a:rPr lang="fr-FR" sz="3300" b="1" dirty="0">
                <a:solidFill>
                  <a:srgbClr val="EF5011"/>
                </a:solidFill>
              </a:rPr>
              <a:t> e </a:t>
            </a:r>
            <a:r>
              <a:rPr lang="fr-FR" sz="3300" b="1" dirty="0" err="1">
                <a:solidFill>
                  <a:srgbClr val="EF5011"/>
                </a:solidFill>
              </a:rPr>
              <a:t>projektit</a:t>
            </a:r>
            <a:endParaRPr sz="3300" b="1" dirty="0">
              <a:solidFill>
                <a:srgbClr val="EF5011"/>
              </a:solidFill>
            </a:endParaRPr>
          </a:p>
        </p:txBody>
      </p:sp>
      <p:sp>
        <p:nvSpPr>
          <p:cNvPr id="197" name="Google Shape;197;p4"/>
          <p:cNvSpPr txBox="1">
            <a:spLocks noGrp="1"/>
          </p:cNvSpPr>
          <p:nvPr>
            <p:ph type="body" idx="1"/>
          </p:nvPr>
        </p:nvSpPr>
        <p:spPr>
          <a:xfrm>
            <a:off x="2027487" y="2105603"/>
            <a:ext cx="9112001" cy="351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>
              <a:spcBef>
                <a:spcPts val="0"/>
              </a:spcBef>
              <a:buClr>
                <a:srgbClr val="FF9801"/>
              </a:buClr>
              <a:buSzPct val="80000"/>
              <a:buNone/>
            </a:pP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promovojë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një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b="1" dirty="0" err="1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komunitet</a:t>
            </a:r>
            <a:r>
              <a:rPr lang="fr-FR" sz="2500" b="1" dirty="0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b="1" dirty="0" err="1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fr-FR" sz="2500" b="1" dirty="0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b="1" dirty="0" err="1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paanshëm</a:t>
            </a:r>
            <a:r>
              <a:rPr lang="fr-FR" sz="2500" b="1" dirty="0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në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fushën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e </a:t>
            </a:r>
            <a:r>
              <a:rPr lang="fr-FR" sz="2500" b="1" dirty="0" err="1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Arsimit</a:t>
            </a:r>
            <a:r>
              <a:rPr lang="fr-FR" sz="2500" b="1" dirty="0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b="1" dirty="0" err="1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fr-FR" sz="2500" b="1" dirty="0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b="1" dirty="0" err="1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Lartë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,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veçanërisht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në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departmantet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e </a:t>
            </a:r>
            <a:r>
              <a:rPr lang="fr-FR" sz="2500" b="1" dirty="0" err="1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punës</a:t>
            </a:r>
            <a:r>
              <a:rPr lang="fr-FR" sz="2500" b="1" dirty="0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sociale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,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për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luftuar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paragjykimet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dhe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fenomenet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si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homofobia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ose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transfobia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,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duke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promovuar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një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b="1" dirty="0" err="1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kulturë</a:t>
            </a:r>
            <a:r>
              <a:rPr lang="fr-FR" sz="2500" b="1" dirty="0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b="1" dirty="0" err="1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respekti</a:t>
            </a:r>
            <a:r>
              <a:rPr lang="fr-FR" sz="2500" b="1" dirty="0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b="1" dirty="0" err="1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për</a:t>
            </a:r>
            <a:r>
              <a:rPr lang="fr-FR" sz="2500" b="1" dirty="0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b="1" dirty="0" err="1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diversitetin</a:t>
            </a:r>
            <a:r>
              <a:rPr lang="fr-FR" sz="2500" b="1" dirty="0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;</a:t>
            </a:r>
            <a:br>
              <a:rPr lang="fr-FR" sz="2500" b="1" dirty="0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</a:br>
            <a:endParaRPr lang="fr-FR" sz="2500" b="1" dirty="0">
              <a:solidFill>
                <a:srgbClr val="FF9801"/>
              </a:solidFill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  <a:p>
            <a:pPr marL="2286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9801"/>
              </a:buClr>
              <a:buSzPct val="80000"/>
              <a:buNone/>
            </a:pPr>
            <a:r>
              <a:rPr lang="fr-FR" sz="2500" b="1" dirty="0" err="1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fr-FR" sz="2500" b="1" dirty="0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b="1" dirty="0" err="1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fuqizojë</a:t>
            </a:r>
            <a:r>
              <a:rPr lang="fr-FR" sz="2500" b="1" dirty="0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b="1" dirty="0" err="1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studentët</a:t>
            </a:r>
            <a:r>
              <a:rPr lang="fr-FR" sz="2500" b="1" dirty="0">
                <a:solidFill>
                  <a:srgbClr val="FF980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për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bërë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zgjedhje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paanshme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në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karrierën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e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tyre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profesionale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, si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punonjës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socialë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ardhshëm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dhe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për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ndërmarrë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veprime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menjëhershme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ndaj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shkeljeve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drejtave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fr-FR" sz="25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njeriut</a:t>
            </a:r>
            <a:r>
              <a:rPr lang="fr-FR" sz="25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. </a:t>
            </a:r>
            <a:endParaRPr sz="2500" dirty="0">
              <a:solidFill>
                <a:schemeClr val="tx1"/>
              </a:solidFill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</p:txBody>
      </p:sp>
      <p:sp>
        <p:nvSpPr>
          <p:cNvPr id="198" name="Google Shape;198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0" y="2449965"/>
            <a:ext cx="1358970" cy="114940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17" y="4340760"/>
            <a:ext cx="965670" cy="10586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08000" y="406400"/>
            <a:ext cx="11165840" cy="6022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 </a:t>
            </a:r>
            <a:endParaRPr lang="it-IT" dirty="0"/>
          </a:p>
        </p:txBody>
      </p:sp>
      <p:sp>
        <p:nvSpPr>
          <p:cNvPr id="203" name="Google Shape;203;p5"/>
          <p:cNvSpPr txBox="1">
            <a:spLocks noGrp="1"/>
          </p:cNvSpPr>
          <p:nvPr>
            <p:ph type="title"/>
          </p:nvPr>
        </p:nvSpPr>
        <p:spPr>
          <a:xfrm>
            <a:off x="838200" y="2732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EB Garamond"/>
              <a:buNone/>
            </a:pPr>
            <a:r>
              <a:rPr lang="fr-FR" sz="3200" b="1" dirty="0" err="1">
                <a:solidFill>
                  <a:srgbClr val="EF5011"/>
                </a:solidFill>
              </a:rPr>
              <a:t>Rezultate</a:t>
            </a:r>
            <a:r>
              <a:rPr lang="fr-FR" sz="3200" b="1" dirty="0">
                <a:solidFill>
                  <a:srgbClr val="EF5011"/>
                </a:solidFill>
              </a:rPr>
              <a:t> </a:t>
            </a:r>
            <a:r>
              <a:rPr lang="fr-FR" sz="3200" b="1" dirty="0" err="1">
                <a:solidFill>
                  <a:srgbClr val="EF5011"/>
                </a:solidFill>
              </a:rPr>
              <a:t>të</a:t>
            </a:r>
            <a:r>
              <a:rPr lang="fr-FR" sz="3200" b="1" dirty="0">
                <a:solidFill>
                  <a:srgbClr val="EF5011"/>
                </a:solidFill>
              </a:rPr>
              <a:t> </a:t>
            </a:r>
            <a:r>
              <a:rPr lang="fr-FR" sz="3200" b="1" dirty="0" err="1">
                <a:solidFill>
                  <a:srgbClr val="EF5011"/>
                </a:solidFill>
              </a:rPr>
              <a:t>pritshme</a:t>
            </a:r>
            <a:endParaRPr sz="3200" b="1" dirty="0">
              <a:solidFill>
                <a:srgbClr val="EF5011"/>
              </a:solidFill>
            </a:endParaRPr>
          </a:p>
        </p:txBody>
      </p:sp>
      <p:sp>
        <p:nvSpPr>
          <p:cNvPr id="206" name="Google Shape;206;p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sp>
        <p:nvSpPr>
          <p:cNvPr id="6" name="Google Shape;190;p3"/>
          <p:cNvSpPr txBox="1">
            <a:spLocks noGrp="1"/>
          </p:cNvSpPr>
          <p:nvPr>
            <p:ph type="body" idx="1"/>
          </p:nvPr>
        </p:nvSpPr>
        <p:spPr>
          <a:xfrm>
            <a:off x="375949" y="1214577"/>
            <a:ext cx="6222165" cy="399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48360" lvl="0" indent="-4572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Përmirësim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i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kompetencave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studentëve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për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kuptuar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rendësinë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e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drejtave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njeriut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dhe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impaktin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e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tyre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mbi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mirëqënien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mësuarit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dhe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aktivitetet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profesionale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;</a:t>
            </a:r>
          </a:p>
          <a:p>
            <a:pPr marL="848360" lvl="0" indent="-4572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Përmirësim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i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aftësive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studentëve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për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njohur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dhe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parandaluar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raste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shkeljes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së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drejtave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njeriut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dhe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diskriminimit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si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punonjës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socialë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ardhshëm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.</a:t>
            </a:r>
          </a:p>
          <a:p>
            <a:pPr marL="848360" lvl="0" indent="-4572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Përmirësim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i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aftësive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ndërdisiplinore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studentëve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–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veçanërisht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empatisë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punës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në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grupe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mendimit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krijues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dhe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kritik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–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i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shoqëruar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me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zhvillimin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e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kompetencave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stafit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akademik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në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fushen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e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drejtave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njeriut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,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për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krijuar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një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mjedis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mbështetës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dhe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jodiskriminues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.</a:t>
            </a:r>
          </a:p>
          <a:p>
            <a:pPr marL="848360" lvl="0" indent="-457200"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Promovim</a:t>
            </a:r>
            <a:r>
              <a:rPr lang="en-US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i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shkëmbimit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praktikave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b="1" dirty="0" err="1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mira</a:t>
            </a:r>
            <a:r>
              <a:rPr lang="en-US" sz="1700" b="1" dirty="0">
                <a:solidFill>
                  <a:srgbClr val="FF9900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dhe</a:t>
            </a:r>
            <a:r>
              <a:rPr lang="en-GB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krijim</a:t>
            </a:r>
            <a:r>
              <a:rPr lang="en-GB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i</a:t>
            </a:r>
            <a:r>
              <a:rPr lang="en-GB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një</a:t>
            </a:r>
            <a:r>
              <a:rPr lang="en-GB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komuniteti</a:t>
            </a:r>
            <a:r>
              <a:rPr lang="en-GB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referimi</a:t>
            </a:r>
            <a:r>
              <a:rPr lang="en-GB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për</a:t>
            </a:r>
            <a:r>
              <a:rPr lang="en-GB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GB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përcaktuar</a:t>
            </a:r>
            <a:r>
              <a:rPr lang="en-GB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dhe</a:t>
            </a:r>
            <a:r>
              <a:rPr lang="en-GB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ngritur</a:t>
            </a:r>
            <a:r>
              <a:rPr lang="en-GB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standardet</a:t>
            </a:r>
            <a:r>
              <a:rPr lang="en-GB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profesionale</a:t>
            </a:r>
            <a:r>
              <a:rPr lang="en-GB" sz="1700" dirty="0">
                <a:solidFill>
                  <a:schemeClr val="tx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. </a:t>
            </a:r>
            <a:endParaRPr sz="1700" dirty="0">
              <a:solidFill>
                <a:schemeClr val="tx1"/>
              </a:solidFill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  <a:p>
            <a:pPr marL="457200" lvl="0" indent="-6604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Noto Sans Symbols"/>
              <a:buNone/>
            </a:pPr>
            <a:endParaRPr sz="17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59" y="2518576"/>
            <a:ext cx="1627002" cy="19432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079561" y="1369694"/>
            <a:ext cx="3091992" cy="506292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Koleksion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i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studimeve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rastit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mbi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shkeljet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e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drejtave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njeriut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në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praktiken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e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punës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sociale. </a:t>
            </a:r>
            <a:b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</a:br>
            <a:endParaRPr lang="it-IT" sz="1700" dirty="0"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Kornizë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kompetencash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për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punonjësit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socialë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ardhshëm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në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fushen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e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drejtave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njeriut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. </a:t>
            </a:r>
            <a:b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</a:br>
            <a:endParaRPr lang="it-IT" sz="1700" dirty="0"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Module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trajnimi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për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studentët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mbi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drejtat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e </a:t>
            </a:r>
            <a:r>
              <a:rPr lang="it-IT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njeriut</a:t>
            </a:r>
            <a: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. </a:t>
            </a:r>
            <a:br>
              <a:rPr lang="it-IT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</a:br>
            <a:endParaRPr lang="it-IT" sz="1700" dirty="0"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ü"/>
            </a:pPr>
            <a:r>
              <a:rPr lang="en-US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Komunitet</a:t>
            </a:r>
            <a:r>
              <a:rPr lang="en-US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virtual </a:t>
            </a:r>
            <a:r>
              <a:rPr lang="en-US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për</a:t>
            </a:r>
            <a:r>
              <a:rPr lang="en-US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studentët</a:t>
            </a:r>
            <a:r>
              <a:rPr lang="en-US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dhe</a:t>
            </a:r>
            <a:r>
              <a:rPr lang="en-US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profesionistët</a:t>
            </a:r>
            <a:r>
              <a:rPr lang="en-US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në</a:t>
            </a:r>
            <a:r>
              <a:rPr lang="en-US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fushën</a:t>
            </a:r>
            <a:r>
              <a:rPr lang="en-US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e </a:t>
            </a:r>
            <a:r>
              <a:rPr lang="en-US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punës</a:t>
            </a:r>
            <a:r>
              <a:rPr lang="en-US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sociale</a:t>
            </a:r>
            <a:r>
              <a:rPr lang="en-US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, me </a:t>
            </a:r>
            <a:r>
              <a:rPr lang="en-US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qëllim</a:t>
            </a:r>
            <a:r>
              <a:rPr lang="en-US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mbrojtjen</a:t>
            </a:r>
            <a:r>
              <a:rPr lang="en-US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e </a:t>
            </a:r>
            <a:r>
              <a:rPr lang="en-US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drejtave</a:t>
            </a:r>
            <a:r>
              <a:rPr lang="en-US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njeriut</a:t>
            </a:r>
            <a:r>
              <a:rPr lang="en-US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dhe</a:t>
            </a:r>
            <a:r>
              <a:rPr lang="en-US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promovimin</a:t>
            </a:r>
            <a:r>
              <a:rPr lang="en-US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e </a:t>
            </a:r>
            <a:r>
              <a:rPr lang="en-US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një</a:t>
            </a:r>
            <a:r>
              <a:rPr lang="en-US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qasjeje</a:t>
            </a:r>
            <a:r>
              <a:rPr lang="en-US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bazuar</a:t>
            </a:r>
            <a:r>
              <a:rPr lang="en-US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në</a:t>
            </a:r>
            <a:r>
              <a:rPr lang="en-US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këto</a:t>
            </a:r>
            <a:r>
              <a:rPr lang="en-US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të</a:t>
            </a:r>
            <a:r>
              <a:rPr lang="en-US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 </a:t>
            </a:r>
            <a:r>
              <a:rPr lang="en-US" sz="1700" dirty="0" err="1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drejta</a:t>
            </a:r>
            <a:r>
              <a:rPr lang="en-US" sz="1700" dirty="0"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. 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  <p:sp>
        <p:nvSpPr>
          <p:cNvPr id="5" name="Rettangolo 4"/>
          <p:cNvSpPr/>
          <p:nvPr/>
        </p:nvSpPr>
        <p:spPr>
          <a:xfrm>
            <a:off x="508000" y="406400"/>
            <a:ext cx="11165840" cy="6022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 </a:t>
            </a:r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2716124" y="1730654"/>
            <a:ext cx="6749592" cy="3912124"/>
          </a:xfrm>
          <a:prstGeom prst="ellipse">
            <a:avLst/>
          </a:prstGeom>
          <a:solidFill>
            <a:srgbClr val="FFCC66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spcBef>
                <a:spcPts val="100"/>
              </a:spcBef>
            </a:pPr>
            <a:r>
              <a:rPr lang="en-GB" sz="2300" b="1" dirty="0" err="1">
                <a:latin typeface="Trebuchet MS" panose="020B0703020202090204" pitchFamily="34" charset="0"/>
              </a:rPr>
              <a:t>Studentët</a:t>
            </a:r>
            <a:r>
              <a:rPr lang="en-GB" sz="2300" b="1" dirty="0">
                <a:latin typeface="Trebuchet MS" panose="020B0703020202090204" pitchFamily="34" charset="0"/>
              </a:rPr>
              <a:t> e </a:t>
            </a:r>
            <a:r>
              <a:rPr lang="en-GB" sz="2300" b="1" dirty="0" err="1">
                <a:latin typeface="Trebuchet MS" panose="020B0703020202090204" pitchFamily="34" charset="0"/>
              </a:rPr>
              <a:t>punës</a:t>
            </a:r>
            <a:r>
              <a:rPr lang="en-GB" sz="2300" b="1" dirty="0">
                <a:latin typeface="Trebuchet MS" panose="020B0703020202090204" pitchFamily="34" charset="0"/>
              </a:rPr>
              <a:t> </a:t>
            </a:r>
            <a:r>
              <a:rPr lang="en-GB" sz="2300" b="1" dirty="0" err="1">
                <a:latin typeface="Trebuchet MS" panose="020B0703020202090204" pitchFamily="34" charset="0"/>
              </a:rPr>
              <a:t>sociale</a:t>
            </a:r>
            <a:r>
              <a:rPr lang="en-GB" sz="2300" b="1" dirty="0">
                <a:latin typeface="Trebuchet MS" panose="020B0703020202090204" pitchFamily="34" charset="0"/>
              </a:rPr>
              <a:t>, </a:t>
            </a:r>
            <a:r>
              <a:rPr lang="en-GB" sz="2300" b="1" dirty="0" err="1">
                <a:latin typeface="Trebuchet MS" panose="020B0703020202090204" pitchFamily="34" charset="0"/>
              </a:rPr>
              <a:t>nga</a:t>
            </a:r>
            <a:r>
              <a:rPr lang="en-GB" sz="2300" b="1" dirty="0">
                <a:latin typeface="Trebuchet MS" panose="020B0703020202090204" pitchFamily="34" charset="0"/>
              </a:rPr>
              <a:t> </a:t>
            </a:r>
            <a:r>
              <a:rPr lang="en-GB" sz="2300" b="1" dirty="0" err="1">
                <a:latin typeface="Trebuchet MS" panose="020B0703020202090204" pitchFamily="34" charset="0"/>
              </a:rPr>
              <a:t>viti</a:t>
            </a:r>
            <a:r>
              <a:rPr lang="en-GB" sz="2300" b="1" dirty="0">
                <a:latin typeface="Trebuchet MS" panose="020B0703020202090204" pitchFamily="34" charset="0"/>
              </a:rPr>
              <a:t> </a:t>
            </a:r>
            <a:r>
              <a:rPr lang="en-GB" sz="2300" b="1" dirty="0" err="1">
                <a:latin typeface="Trebuchet MS" panose="020B0703020202090204" pitchFamily="34" charset="0"/>
              </a:rPr>
              <a:t>i</a:t>
            </a:r>
            <a:r>
              <a:rPr lang="en-GB" sz="2300" b="1" dirty="0">
                <a:latin typeface="Trebuchet MS" panose="020B0703020202090204" pitchFamily="34" charset="0"/>
              </a:rPr>
              <a:t> </a:t>
            </a:r>
            <a:r>
              <a:rPr lang="en-GB" sz="2300" b="1" dirty="0" err="1">
                <a:latin typeface="Trebuchet MS" panose="020B0703020202090204" pitchFamily="34" charset="0"/>
              </a:rPr>
              <a:t>dytë</a:t>
            </a:r>
            <a:r>
              <a:rPr lang="en-GB" sz="2300" b="1" dirty="0">
                <a:latin typeface="Trebuchet MS" panose="020B0703020202090204" pitchFamily="34" charset="0"/>
              </a:rPr>
              <a:t> </a:t>
            </a:r>
            <a:r>
              <a:rPr lang="en-GB" sz="2300" b="1" dirty="0" err="1">
                <a:latin typeface="Trebuchet MS" panose="020B0703020202090204" pitchFamily="34" charset="0"/>
              </a:rPr>
              <a:t>deri</a:t>
            </a:r>
            <a:r>
              <a:rPr lang="en-GB" sz="2300" b="1" dirty="0">
                <a:latin typeface="Trebuchet MS" panose="020B0703020202090204" pitchFamily="34" charset="0"/>
              </a:rPr>
              <a:t> </a:t>
            </a:r>
            <a:r>
              <a:rPr lang="en-GB" sz="2300" b="1" dirty="0" err="1">
                <a:latin typeface="Trebuchet MS" panose="020B0703020202090204" pitchFamily="34" charset="0"/>
              </a:rPr>
              <a:t>tek</a:t>
            </a:r>
            <a:r>
              <a:rPr lang="en-GB" sz="2300" b="1" dirty="0">
                <a:latin typeface="Trebuchet MS" panose="020B0703020202090204" pitchFamily="34" charset="0"/>
              </a:rPr>
              <a:t> </a:t>
            </a:r>
            <a:r>
              <a:rPr lang="en-GB" sz="2300" b="1" dirty="0" err="1">
                <a:latin typeface="Trebuchet MS" panose="020B0703020202090204" pitchFamily="34" charset="0"/>
              </a:rPr>
              <a:t>ata</a:t>
            </a:r>
            <a:r>
              <a:rPr lang="en-GB" sz="2300" b="1" dirty="0">
                <a:latin typeface="Trebuchet MS" panose="020B0703020202090204" pitchFamily="34" charset="0"/>
              </a:rPr>
              <a:t> </a:t>
            </a:r>
            <a:r>
              <a:rPr lang="en-GB" sz="2300" b="1" dirty="0" err="1">
                <a:latin typeface="Trebuchet MS" panose="020B0703020202090204" pitchFamily="34" charset="0"/>
              </a:rPr>
              <a:t>që</a:t>
            </a:r>
            <a:r>
              <a:rPr lang="en-GB" sz="2300" b="1" dirty="0">
                <a:latin typeface="Trebuchet MS" panose="020B0703020202090204" pitchFamily="34" charset="0"/>
              </a:rPr>
              <a:t> </a:t>
            </a:r>
            <a:r>
              <a:rPr lang="en-GB" sz="2300" b="1" dirty="0" err="1">
                <a:latin typeface="Trebuchet MS" panose="020B0703020202090204" pitchFamily="34" charset="0"/>
              </a:rPr>
              <a:t>përgatiten</a:t>
            </a:r>
            <a:r>
              <a:rPr lang="en-GB" sz="2300" b="1" dirty="0">
                <a:latin typeface="Trebuchet MS" panose="020B0703020202090204" pitchFamily="34" charset="0"/>
              </a:rPr>
              <a:t> </a:t>
            </a:r>
            <a:r>
              <a:rPr lang="en-GB" sz="2300" b="1" dirty="0" err="1">
                <a:latin typeface="Trebuchet MS" panose="020B0703020202090204" pitchFamily="34" charset="0"/>
              </a:rPr>
              <a:t>për</a:t>
            </a:r>
            <a:r>
              <a:rPr lang="en-GB" sz="2300" b="1" dirty="0">
                <a:latin typeface="Trebuchet MS" panose="020B0703020202090204" pitchFamily="34" charset="0"/>
              </a:rPr>
              <a:t> </a:t>
            </a:r>
            <a:r>
              <a:rPr lang="en-GB" sz="2300" b="1" dirty="0" err="1">
                <a:latin typeface="Trebuchet MS" panose="020B0703020202090204" pitchFamily="34" charset="0"/>
              </a:rPr>
              <a:t>mbrojtjen</a:t>
            </a:r>
            <a:r>
              <a:rPr lang="en-GB" sz="2300" b="1" dirty="0">
                <a:latin typeface="Trebuchet MS" panose="020B0703020202090204" pitchFamily="34" charset="0"/>
              </a:rPr>
              <a:t> e </a:t>
            </a:r>
            <a:r>
              <a:rPr lang="en-GB" sz="2300" b="1" dirty="0" err="1">
                <a:latin typeface="Trebuchet MS" panose="020B0703020202090204" pitchFamily="34" charset="0"/>
              </a:rPr>
              <a:t>diplomës</a:t>
            </a:r>
            <a:r>
              <a:rPr lang="en-GB" sz="2300" b="1" dirty="0">
                <a:latin typeface="Trebuchet MS" panose="020B0703020202090204" pitchFamily="34" charset="0"/>
              </a:rPr>
              <a:t> </a:t>
            </a:r>
            <a:r>
              <a:rPr lang="en-GB" sz="2300" b="1" dirty="0" err="1">
                <a:latin typeface="Trebuchet MS" panose="020B0703020202090204" pitchFamily="34" charset="0"/>
              </a:rPr>
              <a:t>dhe</a:t>
            </a:r>
            <a:r>
              <a:rPr lang="en-GB" sz="2300" b="1" dirty="0">
                <a:latin typeface="Trebuchet MS" panose="020B0703020202090204" pitchFamily="34" charset="0"/>
              </a:rPr>
              <a:t> </a:t>
            </a:r>
            <a:r>
              <a:rPr lang="en-GB" sz="2300" b="1" dirty="0" err="1">
                <a:latin typeface="Trebuchet MS" panose="020B0703020202090204" pitchFamily="34" charset="0"/>
              </a:rPr>
              <a:t>certifikimin</a:t>
            </a:r>
            <a:r>
              <a:rPr lang="en-GB" sz="2300" b="1" dirty="0">
                <a:latin typeface="Trebuchet MS" panose="020B0703020202090204" pitchFamily="34" charset="0"/>
              </a:rPr>
              <a:t> </a:t>
            </a:r>
            <a:r>
              <a:rPr lang="en-GB" sz="2300" b="1" dirty="0" err="1">
                <a:latin typeface="Trebuchet MS" panose="020B0703020202090204" pitchFamily="34" charset="0"/>
              </a:rPr>
              <a:t>si</a:t>
            </a:r>
            <a:r>
              <a:rPr lang="en-GB" sz="2300" b="1" dirty="0">
                <a:latin typeface="Trebuchet MS" panose="020B0703020202090204" pitchFamily="34" charset="0"/>
              </a:rPr>
              <a:t> </a:t>
            </a:r>
            <a:r>
              <a:rPr lang="en-GB" sz="2300" b="1" dirty="0" err="1">
                <a:latin typeface="Trebuchet MS" panose="020B0703020202090204" pitchFamily="34" charset="0"/>
              </a:rPr>
              <a:t>punonjës</a:t>
            </a:r>
            <a:r>
              <a:rPr lang="en-GB" sz="2300" b="1" dirty="0">
                <a:latin typeface="Trebuchet MS" panose="020B0703020202090204" pitchFamily="34" charset="0"/>
              </a:rPr>
              <a:t> </a:t>
            </a:r>
            <a:r>
              <a:rPr lang="en-GB" sz="2300" b="1" dirty="0" err="1">
                <a:latin typeface="Trebuchet MS" panose="020B0703020202090204" pitchFamily="34" charset="0"/>
              </a:rPr>
              <a:t>socialë</a:t>
            </a:r>
            <a:r>
              <a:rPr lang="en-GB" sz="2300" b="1" dirty="0">
                <a:latin typeface="Trebuchet MS" panose="020B0703020202090204" pitchFamily="34" charset="0"/>
              </a:rPr>
              <a:t> </a:t>
            </a:r>
            <a:r>
              <a:rPr lang="en-GB" sz="2300" b="1" dirty="0" err="1">
                <a:latin typeface="Trebuchet MS" panose="020B0703020202090204" pitchFamily="34" charset="0"/>
              </a:rPr>
              <a:t>të</a:t>
            </a:r>
            <a:r>
              <a:rPr lang="en-GB" sz="2300" b="1" dirty="0">
                <a:latin typeface="Trebuchet MS" panose="020B0703020202090204" pitchFamily="34" charset="0"/>
              </a:rPr>
              <a:t> </a:t>
            </a:r>
            <a:r>
              <a:rPr lang="en-GB" sz="2300" b="1" dirty="0" err="1">
                <a:latin typeface="Trebuchet MS" panose="020B0703020202090204" pitchFamily="34" charset="0"/>
              </a:rPr>
              <a:t>ardhshëm</a:t>
            </a:r>
            <a:r>
              <a:rPr lang="en-GB" sz="2300" b="1" dirty="0">
                <a:latin typeface="Trebuchet MS" panose="020B0703020202090204" pitchFamily="34" charset="0"/>
              </a:rPr>
              <a:t>.</a:t>
            </a:r>
            <a:endParaRPr lang="en-GB" sz="2300" b="1" dirty="0">
              <a:latin typeface="Trebuchet MS" panose="020B0703020202090204" pitchFamily="34" charset="0"/>
              <a:cs typeface="Trebuchet MS"/>
            </a:endParaRPr>
          </a:p>
        </p:txBody>
      </p:sp>
      <p:sp>
        <p:nvSpPr>
          <p:cNvPr id="8" name="Google Shape;203;p5"/>
          <p:cNvSpPr txBox="1">
            <a:spLocks/>
          </p:cNvSpPr>
          <p:nvPr/>
        </p:nvSpPr>
        <p:spPr>
          <a:xfrm>
            <a:off x="838200" y="2732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EB Garamond"/>
              <a:buNone/>
              <a:defRPr sz="5200" b="0" i="0" u="none" strike="noStrike" cap="none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5200"/>
            </a:pPr>
            <a:r>
              <a:rPr lang="fr-FR" sz="3200" b="1" dirty="0" err="1">
                <a:solidFill>
                  <a:srgbClr val="EF5011"/>
                </a:solidFill>
              </a:rPr>
              <a:t>Grupet</a:t>
            </a:r>
            <a:r>
              <a:rPr lang="fr-FR" sz="3200" b="1" dirty="0">
                <a:solidFill>
                  <a:srgbClr val="EF5011"/>
                </a:solidFill>
              </a:rPr>
              <a:t> e </a:t>
            </a:r>
            <a:r>
              <a:rPr lang="fr-FR" sz="3200" b="1" dirty="0" err="1">
                <a:solidFill>
                  <a:srgbClr val="EF5011"/>
                </a:solidFill>
              </a:rPr>
              <a:t>synuara</a:t>
            </a:r>
            <a:endParaRPr lang="fr-FR" sz="3200" b="1" dirty="0">
              <a:solidFill>
                <a:srgbClr val="EF501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0" y="4852642"/>
            <a:ext cx="1706974" cy="145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4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8" y="-88741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b="1" dirty="0" err="1">
                <a:solidFill>
                  <a:srgbClr val="EF501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Kontaktet</a:t>
            </a:r>
            <a:endParaRPr lang="it-IT" sz="3200" b="1" dirty="0">
              <a:solidFill>
                <a:srgbClr val="EF5011"/>
              </a:solidFill>
              <a:latin typeface="EB Garamond" panose="020B0604020202020204" charset="0"/>
              <a:ea typeface="EB Garamond" panose="020B0604020202020204" charset="0"/>
              <a:cs typeface="EB Garamond" panose="020B060402020202020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822987"/>
              </p:ext>
            </p:extLst>
          </p:nvPr>
        </p:nvGraphicFramePr>
        <p:xfrm>
          <a:off x="2031998" y="1225471"/>
          <a:ext cx="8127999" cy="11125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55442264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984852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499558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700" dirty="0" err="1">
                          <a:latin typeface="EB Garamond" panose="020B0604020202020204" charset="0"/>
                          <a:ea typeface="EB Garamond" panose="020B0604020202020204" charset="0"/>
                          <a:cs typeface="EB Garamond" panose="020B0604020202020204" charset="0"/>
                        </a:rPr>
                        <a:t>Roli</a:t>
                      </a:r>
                      <a:endParaRPr lang="it-IT" sz="1700" dirty="0">
                        <a:latin typeface="EB Garamond" panose="020B0604020202020204" charset="0"/>
                        <a:ea typeface="EB Garamond" panose="020B0604020202020204" charset="0"/>
                        <a:cs typeface="EB Garamond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700" dirty="0" err="1">
                          <a:latin typeface="EB Garamond" panose="020B0604020202020204" charset="0"/>
                          <a:ea typeface="EB Garamond" panose="020B0604020202020204" charset="0"/>
                          <a:cs typeface="EB Garamond" panose="020B0604020202020204" charset="0"/>
                        </a:rPr>
                        <a:t>Emri</a:t>
                      </a:r>
                      <a:endParaRPr lang="it-IT" sz="1700" dirty="0">
                        <a:latin typeface="EB Garamond" panose="020B0604020202020204" charset="0"/>
                        <a:ea typeface="EB Garamond" panose="020B0604020202020204" charset="0"/>
                        <a:cs typeface="EB Garamond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700" dirty="0" err="1">
                          <a:latin typeface="EB Garamond" panose="020B0604020202020204" charset="0"/>
                          <a:ea typeface="EB Garamond" panose="020B0604020202020204" charset="0"/>
                          <a:cs typeface="EB Garamond" panose="020B0604020202020204" charset="0"/>
                        </a:rPr>
                        <a:t>Adresa</a:t>
                      </a:r>
                      <a:r>
                        <a:rPr lang="it-IT" sz="1700" dirty="0">
                          <a:latin typeface="EB Garamond" panose="020B0604020202020204" charset="0"/>
                          <a:ea typeface="EB Garamond" panose="020B0604020202020204" charset="0"/>
                          <a:cs typeface="EB Garamond" panose="020B0604020202020204" charset="0"/>
                        </a:rPr>
                        <a:t> e email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588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700" dirty="0" err="1">
                          <a:latin typeface="EB Garamond" panose="020B0604020202020204" charset="0"/>
                          <a:ea typeface="EB Garamond" panose="020B0604020202020204" charset="0"/>
                          <a:cs typeface="EB Garamond" panose="020B0604020202020204" charset="0"/>
                        </a:rPr>
                        <a:t>Koordinator</a:t>
                      </a:r>
                      <a:r>
                        <a:rPr lang="it-IT" sz="1700" dirty="0">
                          <a:latin typeface="EB Garamond" panose="020B0604020202020204" charset="0"/>
                          <a:ea typeface="EB Garamond" panose="020B0604020202020204" charset="0"/>
                          <a:cs typeface="EB Garamond" panose="020B0604020202020204" charset="0"/>
                        </a:rPr>
                        <a:t> i </a:t>
                      </a:r>
                      <a:r>
                        <a:rPr lang="it-IT" sz="1700" dirty="0" err="1">
                          <a:latin typeface="EB Garamond" panose="020B0604020202020204" charset="0"/>
                          <a:ea typeface="EB Garamond" panose="020B0604020202020204" charset="0"/>
                          <a:cs typeface="EB Garamond" panose="020B0604020202020204" charset="0"/>
                        </a:rPr>
                        <a:t>projektit</a:t>
                      </a:r>
                      <a:endParaRPr lang="it-IT" sz="1700" dirty="0">
                        <a:latin typeface="EB Garamond" panose="020B0604020202020204" charset="0"/>
                        <a:ea typeface="EB Garamond" panose="020B0604020202020204" charset="0"/>
                        <a:cs typeface="EB Garamond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700" dirty="0">
                          <a:latin typeface="EB Garamond" panose="020B0604020202020204" charset="0"/>
                          <a:ea typeface="EB Garamond" panose="020B0604020202020204" charset="0"/>
                          <a:cs typeface="EB Garamond" panose="020B0604020202020204" charset="0"/>
                        </a:rPr>
                        <a:t>Andrea Bilotti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it-IT" sz="1700" b="0" i="0" u="none" strike="noStrike" cap="none" baseline="0" dirty="0" err="1">
                          <a:solidFill>
                            <a:schemeClr val="dk1"/>
                          </a:solidFill>
                          <a:effectLst/>
                          <a:latin typeface="EB Garamond" panose="020B0604020202020204" charset="0"/>
                          <a:ea typeface="EB Garamond" panose="020B0604020202020204" charset="0"/>
                          <a:cs typeface="EB Garamond" panose="020B0604020202020204" charset="0"/>
                          <a:sym typeface="Arial"/>
                        </a:rPr>
                        <a:t>Universiteti</a:t>
                      </a:r>
                      <a:r>
                        <a:rPr lang="it-IT" sz="17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EB Garamond" panose="020B0604020202020204" charset="0"/>
                          <a:ea typeface="EB Garamond" panose="020B0604020202020204" charset="0"/>
                          <a:cs typeface="EB Garamond" panose="020B0604020202020204" charset="0"/>
                          <a:sym typeface="Arial"/>
                        </a:rPr>
                        <a:t> i </a:t>
                      </a:r>
                      <a:r>
                        <a:rPr lang="it-IT" sz="1700" b="0" i="0" u="none" strike="noStrike" cap="none" baseline="0" dirty="0" err="1">
                          <a:solidFill>
                            <a:schemeClr val="dk1"/>
                          </a:solidFill>
                          <a:effectLst/>
                          <a:latin typeface="EB Garamond" panose="020B0604020202020204" charset="0"/>
                          <a:ea typeface="EB Garamond" panose="020B0604020202020204" charset="0"/>
                          <a:cs typeface="EB Garamond" panose="020B0604020202020204" charset="0"/>
                          <a:sym typeface="Arial"/>
                        </a:rPr>
                        <a:t>Romes</a:t>
                      </a:r>
                      <a:r>
                        <a:rPr lang="it-IT" sz="17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EB Garamond" panose="020B0604020202020204" charset="0"/>
                          <a:ea typeface="EB Garamond" panose="020B0604020202020204" charset="0"/>
                          <a:cs typeface="EB Garamond" panose="020B0604020202020204" charset="0"/>
                          <a:sym typeface="Arial"/>
                        </a:rPr>
                        <a:t> TRE</a:t>
                      </a:r>
                      <a:br>
                        <a:rPr lang="it-IT" sz="1700" b="0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EB Garamond" panose="020B0604020202020204" charset="0"/>
                          <a:ea typeface="EB Garamond" panose="020B0604020202020204" charset="0"/>
                          <a:cs typeface="EB Garamond" panose="020B0604020202020204" charset="0"/>
                          <a:sym typeface="Arial"/>
                        </a:rPr>
                      </a:br>
                      <a:r>
                        <a:rPr lang="it-IT" sz="1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EB Garamond" panose="020B0604020202020204" charset="0"/>
                          <a:ea typeface="EB Garamond" panose="020B0604020202020204" charset="0"/>
                          <a:cs typeface="EB Garamond" panose="020B0604020202020204" charset="0"/>
                          <a:sym typeface="Arial"/>
                        </a:rPr>
                        <a:t>fridas@uniroma3.it</a:t>
                      </a:r>
                      <a:endParaRPr lang="it-IT" sz="1700" dirty="0">
                        <a:latin typeface="EB Garamond" panose="020B0604020202020204" charset="0"/>
                        <a:ea typeface="EB Garamond" panose="020B0604020202020204" charset="0"/>
                        <a:cs typeface="EB Garamond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43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700" dirty="0" err="1">
                          <a:latin typeface="EB Garamond" panose="020B0604020202020204" charset="0"/>
                          <a:ea typeface="EB Garamond" panose="020B0604020202020204" charset="0"/>
                          <a:cs typeface="EB Garamond" panose="020B0604020202020204" charset="0"/>
                        </a:rPr>
                        <a:t>Menaxhere</a:t>
                      </a:r>
                      <a:r>
                        <a:rPr lang="it-IT" sz="1700" dirty="0">
                          <a:latin typeface="EB Garamond" panose="020B0604020202020204" charset="0"/>
                          <a:ea typeface="EB Garamond" panose="020B0604020202020204" charset="0"/>
                          <a:cs typeface="EB Garamond" panose="020B0604020202020204" charset="0"/>
                        </a:rPr>
                        <a:t> e </a:t>
                      </a:r>
                      <a:r>
                        <a:rPr lang="it-IT" sz="1700" dirty="0" err="1">
                          <a:latin typeface="EB Garamond" panose="020B0604020202020204" charset="0"/>
                          <a:ea typeface="EB Garamond" panose="020B0604020202020204" charset="0"/>
                          <a:cs typeface="EB Garamond" panose="020B0604020202020204" charset="0"/>
                        </a:rPr>
                        <a:t>projektit</a:t>
                      </a:r>
                      <a:endParaRPr lang="it-IT" sz="1700" dirty="0">
                        <a:latin typeface="EB Garamond" panose="020B0604020202020204" charset="0"/>
                        <a:ea typeface="EB Garamond" panose="020B0604020202020204" charset="0"/>
                        <a:cs typeface="EB Garamond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700" dirty="0">
                          <a:latin typeface="EB Garamond" panose="020B0604020202020204" charset="0"/>
                          <a:ea typeface="EB Garamond" panose="020B0604020202020204" charset="0"/>
                          <a:cs typeface="EB Garamond" panose="020B0604020202020204" charset="0"/>
                        </a:rPr>
                        <a:t>Melissa Tomassini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sz="1700" dirty="0">
                        <a:latin typeface="EB Garamond" panose="020B0604020202020204" charset="0"/>
                        <a:ea typeface="EB Garamond" panose="020B0604020202020204" charset="0"/>
                        <a:cs typeface="EB Garamond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19989"/>
                  </a:ext>
                </a:extLst>
              </a:tr>
            </a:tbl>
          </a:graphicData>
        </a:graphic>
      </p:graphicFrame>
      <p:sp>
        <p:nvSpPr>
          <p:cNvPr id="10" name="Titolo 1"/>
          <p:cNvSpPr txBox="1">
            <a:spLocks/>
          </p:cNvSpPr>
          <p:nvPr/>
        </p:nvSpPr>
        <p:spPr>
          <a:xfrm>
            <a:off x="838197" y="25361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EB Garamond"/>
              <a:buNone/>
              <a:defRPr sz="5200" b="0" i="0" u="none" strike="noStrike" cap="none">
                <a:solidFill>
                  <a:schemeClr val="accent5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200" b="1" dirty="0">
                <a:solidFill>
                  <a:srgbClr val="EF5011"/>
                </a:solidFill>
                <a:latin typeface="EB Garamond" panose="020B0604020202020204" charset="0"/>
                <a:ea typeface="EB Garamond" panose="020B0604020202020204" charset="0"/>
                <a:cs typeface="EB Garamond" panose="020B0604020202020204" charset="0"/>
              </a:rPr>
              <a:t>Media Sociale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34" y="3707428"/>
            <a:ext cx="1436018" cy="145370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1" y="4947380"/>
            <a:ext cx="2050029" cy="2050029"/>
          </a:xfrm>
          <a:prstGeom prst="rect">
            <a:avLst/>
          </a:prstGeom>
        </p:spPr>
      </p:pic>
      <p:pic>
        <p:nvPicPr>
          <p:cNvPr id="12" name="Google Shape;17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1831" y="5656082"/>
            <a:ext cx="3244076" cy="800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263994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rgbClr val="000000"/>
      </a:dk1>
      <a:lt1>
        <a:srgbClr val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7925</TotalTime>
  <Words>667</Words>
  <Application>Microsoft Office PowerPoint</Application>
  <PresentationFormat>Widescreen</PresentationFormat>
  <Paragraphs>49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EB Garamond</vt:lpstr>
      <vt:lpstr>Avenir</vt:lpstr>
      <vt:lpstr>Wingdings</vt:lpstr>
      <vt:lpstr>Times New Roman</vt:lpstr>
      <vt:lpstr>Noto Sans Symbols</vt:lpstr>
      <vt:lpstr>Trebuchet MS</vt:lpstr>
      <vt:lpstr>LuminousVTI</vt:lpstr>
      <vt:lpstr> Të Drejtat Themelore në Praktikën e Përditshme të Punonjësve Socialë (F.R.I.D.A.S.) Kodi i projektit: 2024-1-IT02-KA220-HED-000251953</vt:lpstr>
      <vt:lpstr>Konsorcium/Institucionet</vt:lpstr>
      <vt:lpstr>Konteksti</vt:lpstr>
      <vt:lpstr>Objektivat e projektit</vt:lpstr>
      <vt:lpstr>Rezultate të pritshme</vt:lpstr>
      <vt:lpstr>PowerPoint Presentation</vt:lpstr>
      <vt:lpstr>Kontaktet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Rights In Daily Actions of Social workers (FRIDAS) Project code: 2024-1-IT02-KA220-HED-000251953</dc:title>
  <dc:creator>silvia Volpi</dc:creator>
  <cp:lastModifiedBy>Visar Dizdari</cp:lastModifiedBy>
  <cp:revision>236</cp:revision>
  <dcterms:created xsi:type="dcterms:W3CDTF">2024-08-08T10:05:08Z</dcterms:created>
  <dcterms:modified xsi:type="dcterms:W3CDTF">2024-12-04T11:05:40Z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